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7" r:id="rId3"/>
    <p:sldId id="276" r:id="rId4"/>
    <p:sldId id="274" r:id="rId5"/>
    <p:sldId id="275" r:id="rId6"/>
    <p:sldId id="273" r:id="rId7"/>
    <p:sldId id="272" r:id="rId8"/>
    <p:sldId id="270" r:id="rId9"/>
    <p:sldId id="269" r:id="rId10"/>
    <p:sldId id="267" r:id="rId11"/>
    <p:sldId id="281" r:id="rId12"/>
    <p:sldId id="295" r:id="rId13"/>
    <p:sldId id="285" r:id="rId14"/>
    <p:sldId id="296" r:id="rId15"/>
    <p:sldId id="297" r:id="rId16"/>
    <p:sldId id="298" r:id="rId17"/>
    <p:sldId id="287" r:id="rId18"/>
    <p:sldId id="286" r:id="rId19"/>
    <p:sldId id="288" r:id="rId20"/>
    <p:sldId id="289" r:id="rId21"/>
    <p:sldId id="299" r:id="rId22"/>
    <p:sldId id="280" r:id="rId23"/>
    <p:sldId id="279" r:id="rId24"/>
    <p:sldId id="283" r:id="rId25"/>
    <p:sldId id="282" r:id="rId26"/>
    <p:sldId id="300" r:id="rId27"/>
    <p:sldId id="290" r:id="rId28"/>
    <p:sldId id="301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6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836711"/>
            <a:ext cx="6984776" cy="5472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55576" y="631141"/>
            <a:ext cx="784887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Задание: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Изучите пять ситуаций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1) В результате действия подземных воз в некоторых местах образуются карстовые пещеры, в которых формируются сталактиты и сталагмиты.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2) Индийский слон в цирке, держа хоботом кисточку, рисует картину на глазах у изумлённой публики.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3) Хулиган Василий П. из 8 класса во время экскурсии в соседний город с помощью баллончика краски написал на одном из заборов: «Здесь был Вася».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4) 6-летний ребёнок, действуя по инструкции, собрал из приобретённого его родителями конструктора модель корабля.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5) Зимним утром на окнах деревенской избушки проступили удивительно красивые и геометрически правильные инеевые  узоры.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 каким из этих ситуаций можно применить понятие 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деятельность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»? Приведите два аргумента в обоснование своего вывода.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187624" y="805934"/>
            <a:ext cx="72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деятельности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58" y="1556792"/>
            <a:ext cx="78155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Скругленный прямоугольник 22"/>
          <p:cNvSpPr/>
          <p:nvPr/>
        </p:nvSpPr>
        <p:spPr>
          <a:xfrm>
            <a:off x="1547664" y="4581128"/>
            <a:ext cx="1080120" cy="216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23728" y="5517232"/>
            <a:ext cx="792088" cy="3600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563888" y="5445224"/>
            <a:ext cx="1080120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220072" y="5517232"/>
            <a:ext cx="936104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04248" y="5445224"/>
            <a:ext cx="1296144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99592" y="2852936"/>
            <a:ext cx="1080120" cy="216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187624" y="805934"/>
            <a:ext cx="72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деятельности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58" y="1556792"/>
            <a:ext cx="78155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Скругленный прямоугольник 22"/>
          <p:cNvSpPr/>
          <p:nvPr/>
        </p:nvSpPr>
        <p:spPr>
          <a:xfrm>
            <a:off x="1547664" y="4581128"/>
            <a:ext cx="1080120" cy="216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123728" y="5517232"/>
            <a:ext cx="792088" cy="3600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563888" y="5445224"/>
            <a:ext cx="1080120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220072" y="5517232"/>
            <a:ext cx="936104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04248" y="5445224"/>
            <a:ext cx="1296144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19872" y="4293096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Georgia" pitchFamily="18" charset="0"/>
              </a:rPr>
              <a:t>Мотив – </a:t>
            </a:r>
            <a:r>
              <a:rPr lang="ru-RU" sz="2400" dirty="0" smtClean="0">
                <a:solidFill>
                  <a:srgbClr val="0070C0"/>
                </a:solidFill>
                <a:latin typeface="Georgia" pitchFamily="18" charset="0"/>
              </a:rPr>
              <a:t>то, что побуждает человека к деятельности.</a:t>
            </a:r>
            <a:endParaRPr lang="ru-RU" sz="2400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99592" y="1412776"/>
            <a:ext cx="42484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«Алиса спрашивает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Чеширского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 кота: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- Скажите, пожалуйста, куда мне отсюда идти?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- А куда ты хочешь попасть? – ответил Кот.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- Мне всё равно… - сказала Алиса.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- Тогда всё равно, куда и иди, - заметил Кот.»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2291" name="Picture 3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9072" t="7667" r="7769" b="7993"/>
          <a:stretch>
            <a:fillRect/>
          </a:stretch>
        </p:blipFill>
        <p:spPr bwMode="auto">
          <a:xfrm>
            <a:off x="5220072" y="1628800"/>
            <a:ext cx="345638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15616" y="83671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отрывок из сказки Л.Кэрролла «Алиса в Стране чудес»</a:t>
            </a:r>
            <a:endParaRPr lang="ru-RU" b="1" i="1" dirty="0" smtClean="0">
              <a:solidFill>
                <a:schemeClr val="accent6">
                  <a:lumMod val="75000"/>
                </a:schemeClr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5517232"/>
            <a:ext cx="64087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i="1" dirty="0" smtClean="0">
                <a:solidFill>
                  <a:srgbClr val="7030A0"/>
                </a:solidFill>
                <a:latin typeface="Georgia" pitchFamily="18" charset="0"/>
                <a:cs typeface="Times New Roman" pitchFamily="18" charset="0"/>
              </a:rPr>
              <a:t>- Была у Алисы цель? Куда она придет? Что же такое цель?</a:t>
            </a:r>
            <a:endParaRPr lang="ru-RU" sz="2400" i="1" dirty="0" smtClean="0">
              <a:solidFill>
                <a:srgbClr val="7030A0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187624" y="805934"/>
            <a:ext cx="72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деятельности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58" y="1556792"/>
            <a:ext cx="78155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Скругленный прямоугольник 24"/>
          <p:cNvSpPr/>
          <p:nvPr/>
        </p:nvSpPr>
        <p:spPr>
          <a:xfrm>
            <a:off x="3563888" y="5445224"/>
            <a:ext cx="1080120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220072" y="5517232"/>
            <a:ext cx="936104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04248" y="5445224"/>
            <a:ext cx="1296144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843808" y="4293096"/>
            <a:ext cx="55446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Цель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 - определенный результат, на достижение которого направлено действие человека.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187624" y="805934"/>
            <a:ext cx="72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деятельности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58" y="1556792"/>
            <a:ext cx="78155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Скругленный прямоугольник 25"/>
          <p:cNvSpPr/>
          <p:nvPr/>
        </p:nvSpPr>
        <p:spPr>
          <a:xfrm>
            <a:off x="5220072" y="5517232"/>
            <a:ext cx="936104" cy="4320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804248" y="5445224"/>
            <a:ext cx="1296144" cy="504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843808" y="4431595"/>
            <a:ext cx="55446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Средства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 то с помощью чего достигается цель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1187624" y="805934"/>
            <a:ext cx="72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  <a:cs typeface="Times New Roman" pitchFamily="18" charset="0"/>
              </a:rPr>
              <a:t>Структура деятельности</a:t>
            </a:r>
            <a:endParaRPr kumimoji="0" lang="ru-RU" sz="44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858" y="1556792"/>
            <a:ext cx="781559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868144" y="4653136"/>
            <a:ext cx="29386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eorgia" pitchFamily="18" charset="0"/>
              </a:rPr>
              <a:t>положительный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5949280"/>
            <a:ext cx="282160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Georgia" pitchFamily="18" charset="0"/>
              </a:rPr>
              <a:t>отрицательный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87624" y="1916832"/>
          <a:ext cx="7344816" cy="2761738"/>
        </p:xfrm>
        <a:graphic>
          <a:graphicData uri="http://schemas.openxmlformats.org/drawingml/2006/table">
            <a:tbl>
              <a:tblPr/>
              <a:tblGrid>
                <a:gridCol w="4685009"/>
                <a:gridCol w="2659807"/>
              </a:tblGrid>
              <a:tr h="639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ПРИМЕРЫ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375" marR="9375" marT="9375" marB="93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ЭЛЕМЕНТЫ СТРУКТУРЫ ДЕЯТЕЛЬНОСТИ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375" marR="9375" marT="9375" marB="93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72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А) гончарный круг, резцы, линейки, губки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Б) гончар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В) кусок красной глины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Г) изготовление глиняного горшка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Д) необходимость заработать деньги от продажи изделия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375" marR="9375" marT="9375" marB="93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1) субъект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2) объект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3) цель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4) средства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5) мотив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375" marR="9375" marT="9375" marB="93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419872" y="5229200"/>
          <a:ext cx="2286000" cy="598932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971600" y="764704"/>
            <a:ext cx="748883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Задание.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Представьте себе гончарную мастерскую. Установите правильное соответствие между примерами и элементами структуры деятельности в гончарной мастерской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551723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4       1       2      3      5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03702" y="980728"/>
            <a:ext cx="63365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физкульминутка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68" name="Picture 4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420888"/>
            <a:ext cx="2808312" cy="2808312"/>
          </a:xfrm>
          <a:prstGeom prst="rect">
            <a:avLst/>
          </a:prstGeom>
          <a:noFill/>
        </p:spPr>
      </p:pic>
      <p:pic>
        <p:nvPicPr>
          <p:cNvPr id="11270" name="Picture 6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492896"/>
            <a:ext cx="378042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36712"/>
            <a:ext cx="7416824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971600" y="831777"/>
            <a:ext cx="7416824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«Прекращение деятельности всегда приводит за собой вялость, а за вялостью идет дряхлость»       </a:t>
            </a:r>
            <a:r>
              <a:rPr kumimoji="0" lang="ru-RU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Луций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 </a:t>
            </a:r>
            <a:r>
              <a:rPr kumimoji="0" lang="ru-RU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Апулей</a:t>
            </a:r>
            <a:endParaRPr kumimoji="0" lang="ru-RU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«В любом роде деятельности, если она ничем не ограничена, мы, в конце концов терпим крах»    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Иоганн Вольфганг фон Гете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«Назначение человека – в разумной деятельности»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Аристотель</a:t>
            </a:r>
            <a:endParaRPr kumimoji="0" lang="ru-RU" sz="2000" i="1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Georgia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«Когда мы перестаём делать – мы перестаем жить»    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Шоу Б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cs typeface="Times New Roman" pitchFamily="18" charset="0"/>
              </a:rPr>
              <a:t>«Главный элемент реальности – труд, и самый верный признак реальности – деятельность»   </a:t>
            </a:r>
            <a:r>
              <a:rPr kumimoji="0" lang="ru-RU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Georgia" pitchFamily="18" charset="0"/>
                <a:cs typeface="Times New Roman" pitchFamily="18" charset="0"/>
              </a:rPr>
              <a:t>Чернышевский Н.Г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403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77686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10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6280" y="1628800"/>
            <a:ext cx="7290136" cy="43108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836712"/>
            <a:ext cx="563263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Работа в парах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2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776864" cy="549575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79712" y="1844824"/>
            <a:ext cx="324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ОБЩЕНИЕ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71600" y="1844824"/>
          <a:ext cx="7632848" cy="2831255"/>
        </p:xfrm>
        <a:graphic>
          <a:graphicData uri="http://schemas.openxmlformats.org/drawingml/2006/table">
            <a:tbl>
              <a:tblPr/>
              <a:tblGrid>
                <a:gridCol w="4935628"/>
                <a:gridCol w="2697220"/>
              </a:tblGrid>
              <a:tr h="374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ПРИЗНАКИ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30" marR="9130" marT="9130" marB="91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ВИДЫ ДЕЯТЕЛЬНОСТИ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30" marR="9130" marT="9130" marB="91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457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А) направленность не на процесс, а на результат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Б) наличие минимум двух субъектов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В) наличие объекта и субъекта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Г) может быть индивидуальным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Д) требует специальной подготовки, квалификации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Е) является целенаправленным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Ж) направленность на овладение новыми знаниями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30" marR="9130" marT="9130" marB="91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1) труд и учение (познание)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2) труд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3) общение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4) учение (познание)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5) любой вид деятельности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30" marR="9130" marT="9130" marB="913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43811" y="5013176"/>
          <a:ext cx="3816421" cy="648072"/>
        </p:xfrm>
        <a:graphic>
          <a:graphicData uri="http://schemas.openxmlformats.org/drawingml/2006/table">
            <a:tbl>
              <a:tblPr/>
              <a:tblGrid>
                <a:gridCol w="545203"/>
                <a:gridCol w="545203"/>
                <a:gridCol w="545203"/>
                <a:gridCol w="545203"/>
                <a:gridCol w="545203"/>
                <a:gridCol w="545203"/>
                <a:gridCol w="545203"/>
              </a:tblGrid>
              <a:tr h="3240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899592" y="681172"/>
            <a:ext cx="7272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Установите правильное соответствие между признаками и видами деятельности, к которым они относятся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530120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2        3        5         1         2       5       4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0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7920880" cy="54989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5229200"/>
            <a:ext cx="75425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ДЕЯТЕЛЬНОСТЬ</a:t>
            </a:r>
            <a:endParaRPr lang="ru-RU" sz="7200" b="1" i="1" cap="none" spc="0" dirty="0">
              <a:ln w="571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t="6992" b="6772"/>
          <a:stretch>
            <a:fillRect/>
          </a:stretch>
        </p:blipFill>
        <p:spPr bwMode="auto">
          <a:xfrm>
            <a:off x="1115616" y="836712"/>
            <a:ext cx="7344816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1628800"/>
            <a:ext cx="754250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7200" b="1" i="1" cap="none" spc="0" dirty="0" smtClean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руд</a:t>
            </a:r>
          </a:p>
          <a:p>
            <a:pPr algn="ctr"/>
            <a:endParaRPr lang="ru-RU" sz="7200" b="1" i="1" dirty="0" smtClean="0">
              <a:ln w="571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7200" b="1" i="1" cap="none" spc="0" dirty="0" smtClean="0">
                <a:ln w="5715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трудно</a:t>
            </a:r>
            <a:endParaRPr lang="ru-RU" sz="7200" b="1" i="1" cap="none" spc="0" dirty="0">
              <a:ln w="5715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259632" y="929625"/>
            <a:ext cx="691276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Проблему урока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Что такое деятельность человека, какое значение в жизни человека имеет его деятельность?»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50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l="7087" t="9450" r="14951" b="5501"/>
          <a:stretch>
            <a:fillRect/>
          </a:stretch>
        </p:blipFill>
        <p:spPr bwMode="auto">
          <a:xfrm>
            <a:off x="1259632" y="908720"/>
            <a:ext cx="7056784" cy="5243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7776864" cy="5454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764704"/>
            <a:ext cx="7377341" cy="3600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i="1" dirty="0" smtClean="0">
                <a:solidFill>
                  <a:srgbClr val="008000"/>
                </a:solidFill>
                <a:latin typeface="Georgia" pitchFamily="18" charset="0"/>
              </a:rPr>
              <a:t>Тема урока:</a:t>
            </a:r>
          </a:p>
          <a:p>
            <a:pPr algn="ctr"/>
            <a:endParaRPr lang="ru-RU" sz="1200" i="1" dirty="0" smtClean="0">
              <a:solidFill>
                <a:srgbClr val="008000"/>
              </a:solidFill>
              <a:latin typeface="Georgia" pitchFamily="18" charset="0"/>
            </a:endParaRPr>
          </a:p>
          <a:p>
            <a:r>
              <a:rPr lang="en-US" sz="4400" b="1" dirty="0" smtClean="0">
                <a:solidFill>
                  <a:srgbClr val="008000"/>
                </a:solidFill>
                <a:latin typeface="Georgia" pitchFamily="18" charset="0"/>
              </a:rPr>
              <a:t>«</a:t>
            </a:r>
            <a:r>
              <a:rPr lang="en-US" sz="4400" b="1" dirty="0" err="1" smtClean="0">
                <a:solidFill>
                  <a:srgbClr val="008000"/>
                </a:solidFill>
                <a:latin typeface="Georgia" pitchFamily="18" charset="0"/>
              </a:rPr>
              <a:t>Цели</a:t>
            </a:r>
            <a:r>
              <a:rPr lang="en-US" sz="4400" b="1" dirty="0" smtClean="0">
                <a:solidFill>
                  <a:srgbClr val="008000"/>
                </a:solidFill>
                <a:latin typeface="Georgia" pitchFamily="18" charset="0"/>
              </a:rPr>
              <a:t>, </a:t>
            </a:r>
            <a:endParaRPr lang="ru-RU" sz="4400" b="1" dirty="0" smtClean="0">
              <a:solidFill>
                <a:srgbClr val="008000"/>
              </a:solidFill>
              <a:latin typeface="Georgia" pitchFamily="18" charset="0"/>
            </a:endParaRPr>
          </a:p>
          <a:p>
            <a:r>
              <a:rPr lang="ru-RU" sz="4400" b="1" dirty="0" smtClean="0">
                <a:solidFill>
                  <a:srgbClr val="008000"/>
                </a:solidFill>
                <a:latin typeface="Georgia" pitchFamily="18" charset="0"/>
              </a:rPr>
              <a:t>      </a:t>
            </a:r>
            <a:r>
              <a:rPr lang="en-US" sz="4400" b="1" dirty="0" err="1" smtClean="0">
                <a:solidFill>
                  <a:srgbClr val="008000"/>
                </a:solidFill>
                <a:latin typeface="Georgia" pitchFamily="18" charset="0"/>
              </a:rPr>
              <a:t>мотивы</a:t>
            </a:r>
            <a:r>
              <a:rPr lang="en-US" sz="4400" b="1" dirty="0" smtClean="0">
                <a:solidFill>
                  <a:srgbClr val="008000"/>
                </a:solidFill>
                <a:latin typeface="Georgia" pitchFamily="18" charset="0"/>
              </a:rPr>
              <a:t> </a:t>
            </a:r>
            <a:endParaRPr lang="ru-RU" sz="4400" b="1" dirty="0" smtClean="0">
              <a:solidFill>
                <a:srgbClr val="008000"/>
              </a:solidFill>
              <a:latin typeface="Georgia" pitchFamily="18" charset="0"/>
            </a:endParaRPr>
          </a:p>
          <a:p>
            <a:r>
              <a:rPr lang="ru-RU" sz="4400" b="1" dirty="0" smtClean="0">
                <a:solidFill>
                  <a:srgbClr val="008000"/>
                </a:solidFill>
                <a:latin typeface="Georgia" pitchFamily="18" charset="0"/>
              </a:rPr>
              <a:t>            </a:t>
            </a:r>
            <a:r>
              <a:rPr lang="en-US" sz="4400" b="1" dirty="0" smtClean="0">
                <a:solidFill>
                  <a:srgbClr val="008000"/>
                </a:solidFill>
                <a:latin typeface="Georgia" pitchFamily="18" charset="0"/>
              </a:rPr>
              <a:t>и </a:t>
            </a:r>
            <a:r>
              <a:rPr lang="en-US" sz="4400" b="1" dirty="0" err="1" smtClean="0">
                <a:solidFill>
                  <a:srgbClr val="008000"/>
                </a:solidFill>
                <a:latin typeface="Georgia" pitchFamily="18" charset="0"/>
              </a:rPr>
              <a:t>виды</a:t>
            </a:r>
            <a:r>
              <a:rPr lang="en-US" sz="4400" b="1" dirty="0" smtClean="0">
                <a:solidFill>
                  <a:srgbClr val="008000"/>
                </a:solidFill>
                <a:latin typeface="Georgia" pitchFamily="18" charset="0"/>
              </a:rPr>
              <a:t> </a:t>
            </a:r>
            <a:endParaRPr lang="ru-RU" sz="4400" b="1" dirty="0" smtClean="0">
              <a:solidFill>
                <a:srgbClr val="008000"/>
              </a:solidFill>
              <a:latin typeface="Georgia" pitchFamily="18" charset="0"/>
            </a:endParaRPr>
          </a:p>
          <a:p>
            <a:r>
              <a:rPr lang="ru-RU" sz="4400" b="1" dirty="0" smtClean="0">
                <a:solidFill>
                  <a:srgbClr val="008000"/>
                </a:solidFill>
                <a:latin typeface="Georgia" pitchFamily="18" charset="0"/>
              </a:rPr>
              <a:t>                   </a:t>
            </a:r>
            <a:r>
              <a:rPr lang="en-US" sz="4400" b="1" dirty="0" err="1" smtClean="0">
                <a:solidFill>
                  <a:srgbClr val="008000"/>
                </a:solidFill>
                <a:latin typeface="Georgia" pitchFamily="18" charset="0"/>
              </a:rPr>
              <a:t>деятельности</a:t>
            </a:r>
            <a:r>
              <a:rPr lang="en-US" sz="4400" b="1" dirty="0" smtClean="0">
                <a:solidFill>
                  <a:srgbClr val="008000"/>
                </a:solidFill>
                <a:latin typeface="Georgia" pitchFamily="18" charset="0"/>
              </a:rPr>
              <a:t>»</a:t>
            </a:r>
            <a:endParaRPr lang="ru-RU" sz="4400" b="1" dirty="0">
              <a:solidFill>
                <a:srgbClr val="008000"/>
              </a:solidFill>
              <a:latin typeface="Georgia" pitchFamily="18" charset="0"/>
            </a:endParaRPr>
          </a:p>
        </p:txBody>
      </p:sp>
      <p:pic>
        <p:nvPicPr>
          <p:cNvPr id="24578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4077072"/>
            <a:ext cx="4896544" cy="2137454"/>
          </a:xfrm>
          <a:prstGeom prst="rect">
            <a:avLst/>
          </a:prstGeom>
          <a:noFill/>
        </p:spPr>
      </p:pic>
      <p:pic>
        <p:nvPicPr>
          <p:cNvPr id="24580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412776"/>
            <a:ext cx="1944216" cy="1617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 b="5860"/>
          <a:stretch>
            <a:fillRect/>
          </a:stretch>
        </p:blipFill>
        <p:spPr bwMode="auto">
          <a:xfrm>
            <a:off x="827584" y="764704"/>
            <a:ext cx="7776864" cy="5380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259632" y="929625"/>
            <a:ext cx="691276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Проблему урока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Georgia" pitchFamily="18" charset="0"/>
                <a:cs typeface="Times New Roman" pitchFamily="18" charset="0"/>
              </a:rPr>
              <a:t>Что такое деятельность человека, какое значение в жизни человека имеет его деятельность?»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0793904">
            <a:off x="935832" y="2848633"/>
            <a:ext cx="75425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ДЕЯТЕЛЬНОСТЬ</a:t>
            </a:r>
            <a:endParaRPr lang="ru-RU" sz="7200" b="1" i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7652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3789040"/>
            <a:ext cx="2520280" cy="25431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043608" y="980728"/>
            <a:ext cx="745672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 «Ассоциации»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996952"/>
            <a:ext cx="5315721" cy="324259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187624" y="1104420"/>
            <a:ext cx="7200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Деятельность – 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Georgia" pitchFamily="18" charset="0"/>
                <a:cs typeface="Times New Roman" pitchFamily="18" charset="0"/>
              </a:rPr>
              <a:t>особый способ отношения к внешнему миру, характерный только для людей.</a:t>
            </a:r>
            <a:endParaRPr kumimoji="0" lang="ru-RU" sz="400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573016"/>
            <a:ext cx="1944216" cy="1617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4" name="Picture 4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908720"/>
            <a:ext cx="4392488" cy="2610290"/>
          </a:xfrm>
          <a:prstGeom prst="rect">
            <a:avLst/>
          </a:prstGeom>
          <a:noFill/>
        </p:spPr>
      </p:pic>
      <p:pic>
        <p:nvPicPr>
          <p:cNvPr id="30728" name="Picture 8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789040"/>
            <a:ext cx="3871637" cy="2593694"/>
          </a:xfrm>
          <a:prstGeom prst="rect">
            <a:avLst/>
          </a:prstGeom>
          <a:noFill/>
        </p:spPr>
      </p:pic>
      <p:pic>
        <p:nvPicPr>
          <p:cNvPr id="30722" name="Picture 2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6615" r="1721" b="7374"/>
          <a:stretch>
            <a:fillRect/>
          </a:stretch>
        </p:blipFill>
        <p:spPr bwMode="auto">
          <a:xfrm>
            <a:off x="971600" y="1196752"/>
            <a:ext cx="3389671" cy="2376264"/>
          </a:xfrm>
          <a:prstGeom prst="rect">
            <a:avLst/>
          </a:prstGeom>
          <a:noFill/>
        </p:spPr>
      </p:pic>
      <p:pic>
        <p:nvPicPr>
          <p:cNvPr id="30726" name="Picture 6" descr="Picture background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717032"/>
            <a:ext cx="3585998" cy="2241249"/>
          </a:xfrm>
          <a:prstGeom prst="rect">
            <a:avLst/>
          </a:prstGeom>
          <a:noFill/>
        </p:spPr>
      </p:pic>
      <p:pic>
        <p:nvPicPr>
          <p:cNvPr id="30730" name="Picture 10" descr="Picture background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476672"/>
            <a:ext cx="936104" cy="1048436"/>
          </a:xfrm>
          <a:prstGeom prst="rect">
            <a:avLst/>
          </a:prstGeom>
          <a:noFill/>
        </p:spPr>
      </p:pic>
      <p:pic>
        <p:nvPicPr>
          <p:cNvPr id="30732" name="Picture 12" descr="Picture background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5600309"/>
            <a:ext cx="2235895" cy="1257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052736"/>
            <a:ext cx="75600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Задание: 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«Сходство и отличие»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 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2276872"/>
            <a:ext cx="3589444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лиса </a:t>
            </a:r>
            <a:r>
              <a:rPr lang="ru-RU" sz="3200" b="1" u="sng" dirty="0" smtClean="0">
                <a:latin typeface="Georgia" pitchFamily="18" charset="0"/>
              </a:rPr>
              <a:t>бежит</a:t>
            </a:r>
          </a:p>
          <a:p>
            <a:endParaRPr lang="ru-RU" sz="3200" b="1" dirty="0" smtClean="0">
              <a:latin typeface="Georgia" pitchFamily="18" charset="0"/>
            </a:endParaRPr>
          </a:p>
          <a:p>
            <a:endParaRPr lang="ru-RU" sz="3200" b="1" dirty="0" smtClean="0">
              <a:latin typeface="Georgia" pitchFamily="18" charset="0"/>
            </a:endParaRPr>
          </a:p>
          <a:p>
            <a:r>
              <a:rPr lang="ru-RU" sz="3200" b="1" dirty="0" smtClean="0">
                <a:latin typeface="Georgia" pitchFamily="18" charset="0"/>
              </a:rPr>
              <a:t>река </a:t>
            </a:r>
            <a:r>
              <a:rPr lang="ru-RU" sz="3200" b="1" u="sng" dirty="0" smtClean="0">
                <a:latin typeface="Georgia" pitchFamily="18" charset="0"/>
              </a:rPr>
              <a:t>бежит</a:t>
            </a:r>
          </a:p>
          <a:p>
            <a:endParaRPr lang="ru-RU" sz="3200" b="1" dirty="0" smtClean="0">
              <a:latin typeface="Georgia" pitchFamily="18" charset="0"/>
            </a:endParaRPr>
          </a:p>
          <a:p>
            <a:endParaRPr lang="ru-RU" sz="3200" b="1" dirty="0" smtClean="0">
              <a:latin typeface="Georgia" pitchFamily="18" charset="0"/>
            </a:endParaRPr>
          </a:p>
          <a:p>
            <a:r>
              <a:rPr lang="ru-RU" sz="3200" b="1" dirty="0" smtClean="0">
                <a:latin typeface="Georgia" pitchFamily="18" charset="0"/>
              </a:rPr>
              <a:t>человек </a:t>
            </a:r>
            <a:r>
              <a:rPr lang="ru-RU" sz="3200" b="1" u="sng" dirty="0" smtClean="0">
                <a:latin typeface="Georgia" pitchFamily="18" charset="0"/>
              </a:rPr>
              <a:t>бежит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31746" name="Picture 2" descr="Picture backgroun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844824"/>
            <a:ext cx="3384376" cy="1354132"/>
          </a:xfrm>
          <a:prstGeom prst="rect">
            <a:avLst/>
          </a:prstGeom>
          <a:noFill/>
        </p:spPr>
      </p:pic>
      <p:pic>
        <p:nvPicPr>
          <p:cNvPr id="31748" name="Picture 4" descr="Picture backgroun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501008"/>
            <a:ext cx="3476625" cy="844675"/>
          </a:xfrm>
          <a:prstGeom prst="rect">
            <a:avLst/>
          </a:prstGeom>
          <a:noFill/>
        </p:spPr>
      </p:pic>
      <p:pic>
        <p:nvPicPr>
          <p:cNvPr id="31750" name="Picture 6" descr="Picture background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4257600"/>
            <a:ext cx="2808312" cy="2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456</Words>
  <Application>Microsoft Office PowerPoint</Application>
  <PresentationFormat>Экран (4:3)</PresentationFormat>
  <Paragraphs>120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uzer</cp:lastModifiedBy>
  <cp:revision>17</cp:revision>
  <dcterms:created xsi:type="dcterms:W3CDTF">2024-10-14T12:01:17Z</dcterms:created>
  <dcterms:modified xsi:type="dcterms:W3CDTF">2024-10-15T15:58:12Z</dcterms:modified>
</cp:coreProperties>
</file>