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5" r:id="rId5"/>
    <p:sldId id="258" r:id="rId6"/>
    <p:sldId id="284" r:id="rId7"/>
    <p:sldId id="260" r:id="rId8"/>
    <p:sldId id="273" r:id="rId9"/>
    <p:sldId id="272" r:id="rId10"/>
    <p:sldId id="262" r:id="rId11"/>
    <p:sldId id="285" r:id="rId12"/>
    <p:sldId id="263" r:id="rId13"/>
    <p:sldId id="265" r:id="rId14"/>
    <p:sldId id="266" r:id="rId15"/>
    <p:sldId id="267" r:id="rId16"/>
    <p:sldId id="286" r:id="rId17"/>
    <p:sldId id="268" r:id="rId18"/>
    <p:sldId id="277" r:id="rId19"/>
    <p:sldId id="278" r:id="rId20"/>
    <p:sldId id="279" r:id="rId21"/>
    <p:sldId id="280" r:id="rId22"/>
    <p:sldId id="276" r:id="rId23"/>
    <p:sldId id="269" r:id="rId24"/>
    <p:sldId id="270" r:id="rId25"/>
    <p:sldId id="289" r:id="rId26"/>
    <p:sldId id="287" r:id="rId27"/>
    <p:sldId id="288" r:id="rId28"/>
    <p:sldId id="271" r:id="rId29"/>
    <p:sldId id="283" r:id="rId30"/>
    <p:sldId id="28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zer\Desktop\&#1059;&#1088;&#1086;&#1082;%20&#1057;&#1090;&#1072;&#1083;&#1080;&#1085;&#1075;&#1088;&#1072;&#1076;\&#1059;&#1088;&#1086;&#1082;%20&#1057;&#1090;&#1072;&#1083;&#1080;&#1085;&#1075;&#1088;&#1072;&#1076;\&#1085;&#1072;&#1095;&#1072;&#1083;&#1086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zer\Desktop\&#1059;&#1088;&#1086;&#1082;%20&#1057;&#1090;&#1072;&#1083;&#1080;&#1085;&#1075;&#1088;&#1072;&#1076;\&#1059;&#1088;&#1086;&#1082;%20&#1057;&#1090;&#1072;&#1083;&#1080;&#1085;&#1075;&#1088;&#1072;&#1076;\&#1074;&#1080;&#1076;&#1077;&#1086;%202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zer\Desktop\&#1059;&#1088;&#1086;&#1082;%20&#1057;&#1090;&#1072;&#1083;&#1080;&#1085;&#1075;&#1088;&#1072;&#1076;\golos_levitana_-_Okonchanie_Stalingradskojj_bitvy_69463129.mp3" TargetMode="Externa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zer\Desktop\&#1059;&#1088;&#1086;&#1082;%20&#1057;&#1090;&#1072;&#1083;&#1080;&#1085;&#1075;&#1088;&#1072;&#1076;\004%20&#1092;&#1086;&#1085;%20&#1041;&#1077;&#1088;&#1077;&#1079;&#1086;&#1074;&#1099;&#1077;%20&#1089;&#1085;&#1099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zer\Desktop\&#1059;&#1088;&#1086;&#1082;%20&#1057;&#1090;&#1072;&#1083;&#1080;&#1085;&#1075;&#1088;&#1072;&#1076;\&#1059;&#1088;&#1086;&#1082;%20&#1057;&#1090;&#1072;&#1083;&#1080;&#1085;&#1075;&#1088;&#1072;&#1076;\&#1074;&#1080;&#1076;&#1077;&#1086;%20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чал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-1"/>
            <a:ext cx="6120680" cy="691276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7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vdohnovenno.ru/sites/default/files/2024-02/f518b5e8bf0e06175bab987dbb5ce1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sun9-79.userapi.com/impg/XWGrAMieYbsy_6DT_vr4QnVdiGAWi8mHnd2YBg/v60f2sOIlmk.jpg?size=1024x600&amp;quality=95&amp;sign=5039f5ea6dacc8aaf66e899dfe76f090&amp;c_uniq_tag=WISTZKzzrfvoiHJ-TwuLsDxnguWCoKyeIQ0TswlVcdM&amp;type=album"/>
          <p:cNvPicPr>
            <a:picLocks noChangeAspect="1" noChangeArrowheads="1"/>
          </p:cNvPicPr>
          <p:nvPr/>
        </p:nvPicPr>
        <p:blipFill>
          <a:blip r:embed="rId2" cstate="print"/>
          <a:srcRect l="4055" r="43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sun9-43.userapi.com/impg/qbJ9_tuoXDCf_2znuXkr36UDdhXp_pXdHRRLuA/v8L7fUj3Ikw.jpg?size=1024x574&amp;quality=95&amp;sign=c43a231e30f9fe69710b0f330e54c7ba&amp;c_uniq_tag=AT-bMHbhMfAQnl7dRSd87j6fq9Lku4RLVtRJxsmiWwk&amp;type=album"/>
          <p:cNvPicPr>
            <a:picLocks noChangeAspect="1" noChangeArrowheads="1"/>
          </p:cNvPicPr>
          <p:nvPr/>
        </p:nvPicPr>
        <p:blipFill>
          <a:blip r:embed="rId3" cstate="print"/>
          <a:srcRect l="4326" t="6667" r="79925" b="62222"/>
          <a:stretch>
            <a:fillRect/>
          </a:stretch>
        </p:blipFill>
        <p:spPr bwMode="auto">
          <a:xfrm>
            <a:off x="539552" y="188640"/>
            <a:ext cx="1296144" cy="164963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https://sun9-43.userapi.com/impg/qbJ9_tuoXDCf_2znuXkr36UDdhXp_pXdHRRLuA/v8L7fUj3Ikw.jpg?size=1024x574&amp;quality=95&amp;sign=c43a231e30f9fe69710b0f330e54c7ba&amp;c_uniq_tag=AT-bMHbhMfAQnl7dRSd87j6fq9Lku4RLVtRJxsmiWwk&amp;type=album"/>
          <p:cNvPicPr>
            <a:picLocks noChangeAspect="1" noChangeArrowheads="1"/>
          </p:cNvPicPr>
          <p:nvPr/>
        </p:nvPicPr>
        <p:blipFill>
          <a:blip r:embed="rId3" cstate="print"/>
          <a:srcRect l="44887" t="4444" r="37001" b="65556"/>
          <a:stretch>
            <a:fillRect/>
          </a:stretch>
        </p:blipFill>
        <p:spPr bwMode="auto">
          <a:xfrm>
            <a:off x="6660232" y="3212976"/>
            <a:ext cx="1368152" cy="160609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s://sun9-43.userapi.com/impg/qbJ9_tuoXDCf_2znuXkr36UDdhXp_pXdHRRLuA/v8L7fUj3Ikw.jpg?size=1024x574&amp;quality=95&amp;sign=c43a231e30f9fe69710b0f330e54c7ba&amp;c_uniq_tag=AT-bMHbhMfAQnl7dRSd87j6fq9Lku4RLVtRJxsmiWwk&amp;type=album"/>
          <p:cNvPicPr>
            <a:picLocks noChangeAspect="1" noChangeArrowheads="1"/>
          </p:cNvPicPr>
          <p:nvPr/>
        </p:nvPicPr>
        <p:blipFill>
          <a:blip r:embed="rId3" cstate="print"/>
          <a:srcRect l="57875" t="47778" r="28738" b="20000"/>
          <a:stretch>
            <a:fillRect/>
          </a:stretch>
        </p:blipFill>
        <p:spPr bwMode="auto">
          <a:xfrm>
            <a:off x="6372200" y="404664"/>
            <a:ext cx="1296144" cy="190609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r\Desktop\карта начальный период В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8278"/>
            <a:ext cx="5976664" cy="6779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catherineasquithgallery.com/uploads/posts/2021-02/1613581119_7-p-fon-dlya-prezentatsii-stalingradskaya-bitv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1124744"/>
            <a:ext cx="8178777" cy="1938992"/>
          </a:xfrm>
          <a:prstGeom prst="rect">
            <a:avLst/>
          </a:prstGeom>
          <a:noFill/>
          <a:ln w="3175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ЗАДАНИЕ:</a:t>
            </a:r>
          </a:p>
          <a:p>
            <a:pPr algn="ctr"/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заполнить пропуски в таблице </a:t>
            </a:r>
          </a:p>
          <a:p>
            <a:pPr algn="ctr"/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«Этапы разгрома германских войск под Сталинградом»</a:t>
            </a:r>
          </a:p>
          <a:p>
            <a:pPr algn="ctr"/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учебник стр. 383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идео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692696"/>
            <a:ext cx="8365704" cy="4705709"/>
          </a:xfrm>
          <a:prstGeom prst="rect">
            <a:avLst/>
          </a:prstGeom>
        </p:spPr>
      </p:pic>
    </p:spTree>
  </p:cSld>
  <p:clrMapOvr>
    <a:masterClrMapping/>
  </p:clrMapOvr>
  <p:transition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5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s://1.bp.blogspot.com/-IDh3kt5IJu4/XrrhHgdw9UI/AAAAAAAABqs/vHLCv03Hdd0YJrDzm4TK-bWY0blYB3TdACEwYBhgLKs4DAL1OcqzG6K3wfW6WjJiRybCrpxNIPAQGnVJL0aC07HK9dYaX4X6GnJvVU8sMHtjt4C2PdqqfbWRNYzL51hBwHYFt2AIMpPh1PIhWn5jheg_GHO2dKAWDKtZnqsofKvazEFW32f4AqQAyxXyZY0YwED3Dqo73CGvHRekDc30Zc6NoqON8ZM3ihC2_LrMG8vE1csOaYIjSZaW-gu13xRvvBwLPRdJVMZDsK0uij674h62yaduTJC90lMcyQ_JUlt0Q5fYIjkgojbK8iIfAkQGChOrjR61jrXJHj8pOeo3Aaxyndg-7pnvvaFE06YVWWLNFwuVOPbGYLvNZ84nxtspNMfQgFlGvAY2LOFQF9EOXT41V3n-fZpBLXHq_RR-saOQIetywy-_yVgP8u-PqgUu95FQNBxne0hMkwGWgAz5xwv0FJruJStwVJyort9kSUHNP_gM3i0KlFhHuJ04Re1vrxG-KYjJox9zCwVLkYUGYbldItkobxv8wMWNDg7UgXU7bMxDWNSbo6HMneSHe76pzVOV9SxTpO4P2qvyaXBZNBTBJa4Qj6IyqCXvqd6q3rIZ-EFJgAxedPTiUlUVVV7SH3yZL7_A-VLwHto8srsaNMOHP6_UF/s1600/%25D0%2591%25D0%25BB%25D0%25BE%25D0%25B3_img1552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1.bp.blogspot.com/-IDh3kt5IJu4/XrrhHgdw9UI/AAAAAAAABqs/vHLCv03Hdd0YJrDzm4TK-bWY0blYB3TdACEwYBhgLKs4DAL1OcqzG6K3wfW6WjJiRybCrpxNIPAQGnVJL0aC07HK9dYaX4X6GnJvVU8sMHtjt4C2PdqqfbWRNYzL51hBwHYFt2AIMpPh1PIhWn5jheg_GHO2dKAWDKtZnqsofKvazEFW32f4AqQAyxXyZY0YwED3Dqo73CGvHRekDc30Zc6NoqON8ZM3ihC2_LrMG8vE1csOaYIjSZaW-gu13xRvvBwLPRdJVMZDsK0uij674h62yaduTJC90lMcyQ_JUlt0Q5fYIjkgojbK8iIfAkQGChOrjR61jrXJHj8pOeo3Aaxyndg-7pnvvaFE06YVWWLNFwuVOPbGYLvNZ84nxtspNMfQgFlGvAY2LOFQF9EOXT41V3n-fZpBLXHq_RR-saOQIetywy-_yVgP8u-PqgUu95FQNBxne0hMkwGWgAz5xwv0FJruJStwVJyort9kSUHNP_gM3i0KlFhHuJ04Re1vrxG-KYjJox9zCwVLkYUGYbldItkobxv8wMWNDg7UgXU7bMxDWNSbo6HMneSHe76pzVOV9SxTpO4P2qvyaXBZNBTBJa4Qj6IyqCXvqd6q3rIZ-EFJgAxedPTiUlUVVV7SH3yZL7_A-VLwHto8srsaNMOHP6_UF/s1600/%25D0%2591%25D0%25BB%25D0%25BE%25D0%25B3_img1552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20814182">
            <a:off x="374525" y="1228524"/>
            <a:ext cx="63129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 Германии объявлен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трёхдневный траур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agmintrud.ru/files/cropped/OGe1n8MfuzEyQGa4sCyN0sqG9WFMre7PU2NVkAO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golos_levitana_-_Okonchanie_Stalingradskojj_bitvy_6946312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4533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5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hareslide.ru/img/thumbs/9dbd1065fb1d1bb3f063c8f9842068bb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72441" y="1124744"/>
            <a:ext cx="376096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Путилов </a:t>
            </a:r>
          </a:p>
          <a:p>
            <a:pPr algn="ctr"/>
            <a:r>
              <a:rPr lang="ru-RU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Матвей </a:t>
            </a:r>
          </a:p>
          <a:p>
            <a:pPr algn="ctr"/>
            <a:r>
              <a:rPr lang="ru-RU" sz="40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Мефодьевич</a:t>
            </a:r>
            <a:endParaRPr lang="ru-RU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5607" name="Picture 7" descr="https://avatars.dzeninfra.ru/get-zen_doc/5300260/pub_635fde7248a4824022dc3149_635fdf5f4620152f448e6f0e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4664"/>
            <a:ext cx="3178306" cy="396044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23170" y="1124744"/>
            <a:ext cx="425949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Паникаха</a:t>
            </a:r>
            <a:endParaRPr lang="ru-RU" sz="44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Михаил </a:t>
            </a:r>
          </a:p>
          <a:p>
            <a:pPr algn="ctr"/>
            <a:r>
              <a:rPr lang="ru-RU" sz="4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Аверьянович</a:t>
            </a:r>
            <a:endParaRPr lang="ru-RU" sz="4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7890" name="Picture 2" descr="https://r1.mt.ru/r9/photo32D0/20923538636-0/jpg/bp.jpeg"/>
          <p:cNvPicPr>
            <a:picLocks noChangeAspect="1" noChangeArrowheads="1"/>
          </p:cNvPicPr>
          <p:nvPr/>
        </p:nvPicPr>
        <p:blipFill>
          <a:blip r:embed="rId3" cstate="print"/>
          <a:srcRect l="9021" t="1695" r="11591" b="15254"/>
          <a:stretch>
            <a:fillRect/>
          </a:stretch>
        </p:blipFill>
        <p:spPr bwMode="auto">
          <a:xfrm>
            <a:off x="1043608" y="692696"/>
            <a:ext cx="3168352" cy="3528392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46792" y="1124744"/>
            <a:ext cx="381226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Зайцев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Василий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Николаевич </a:t>
            </a:r>
            <a:endParaRPr lang="ru-RU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6866" name="Picture 2" descr="https://childbiblio-krymsk.krd.muzkult.ru/media/2023/01/10/1288043351/Vasilij_Zajcev.jpg"/>
          <p:cNvPicPr>
            <a:picLocks noChangeAspect="1" noChangeArrowheads="1"/>
          </p:cNvPicPr>
          <p:nvPr/>
        </p:nvPicPr>
        <p:blipFill>
          <a:blip r:embed="rId3" cstate="print"/>
          <a:srcRect t="3636" r="52535"/>
          <a:stretch>
            <a:fillRect/>
          </a:stretch>
        </p:blipFill>
        <p:spPr bwMode="auto">
          <a:xfrm>
            <a:off x="1115616" y="404664"/>
            <a:ext cx="2952328" cy="3816424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un9-12.userapi.com/impg/7JGDMr3QXecS6LPz5fgOAWdCpZ5iKuhN8d5sIA/RAr0ytxYNIQ.jpg?size=1418x1080&amp;quality=95&amp;sign=acf091e6505a17aa32a4aa59cf55cd04&amp;c_uniq_tag=ldY-QaPCdc-CbJpeFTVDByaU7NhurZXjpetGrRxyYo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004 фон Березовые с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4533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4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83710" y="1124744"/>
            <a:ext cx="45384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Павлов</a:t>
            </a:r>
          </a:p>
          <a:p>
            <a:pPr algn="ctr"/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Яков Федотович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5842" name="AutoShape 2" descr="https://r5.mt.ru/r25/photo5445/20610813127-0/jp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3038184" cy="3730749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5" name="Picture 5" descr="C:\Users\uzer\Desktop\Урок Сталинград\Лукьян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48680"/>
            <a:ext cx="2977254" cy="360040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44008" y="1124744"/>
            <a:ext cx="42178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Лукьянов</a:t>
            </a:r>
          </a:p>
          <a:p>
            <a:pPr algn="ctr"/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Иван Иванович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gas-kvas.com/grafic/uploads/posts/2024-01/gas-kvas-com-p-ramka-s-prozrachnim-fonom-blokadnii-lening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39952" y="1124744"/>
            <a:ext cx="49135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Малушков</a:t>
            </a:r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sz="3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Пётр  Васильевич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3794" name="Picture 2" descr="C:\Users\uzer\Desktop\Урок Сталинград\Малушк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6672"/>
            <a:ext cx="3078342" cy="4104456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f.ppt-online.org/files1/slide/b/bt7MZgGsvjdFRmSYnEuPhQcUrfBW0AD28lxo9XL6i/slide-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vatars.mds.yandex.net/i?id=aa77bae5fac8c9b21f42841df25abd29097592dd-12422470-images-thumbs&amp;n=13"/>
          <p:cNvPicPr>
            <a:picLocks noChangeAspect="1" noChangeArrowheads="1"/>
          </p:cNvPicPr>
          <p:nvPr/>
        </p:nvPicPr>
        <p:blipFill>
          <a:blip r:embed="rId2" cstate="print"/>
          <a:srcRect l="6222" r="6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eles.club/uploads/posts/2022-05/1652920825_17-celes-club-p-fon-dlya-prezentatsii-stalingradskaya-bitv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504" y="1484784"/>
            <a:ext cx="626469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Проблемное задание на урок 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екоторые западные историки                                и военачальники заявляют,                                   что причинами поражения гитлеровской армии под Сталинградом </a:t>
            </a: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являются </a:t>
            </a: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ужасные холода, грязь, снег.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400" i="1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6531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ВОПРОС: </a:t>
            </a:r>
          </a:p>
          <a:p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Можем ли мы с этим согласиться? </a:t>
            </a:r>
            <a:endParaRPr lang="ru-RU" sz="3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.znanio.ru/methodology/images/28/8e/288e7428754c7085975f251069580d74038bdc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catherineasquithgallery.com/uploads/posts/2021-02/1613444519_39-p-fon-dlya-prezentatsii-pro-stalingradskuyu-44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547664" y="260648"/>
            <a:ext cx="734481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из дневника немецкого офицера: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«1 сентября: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неужели русские действительно собираются сражаться на самом берегу Волги?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Это же безумие!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8 сентября: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…безрассудное упрямство.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11 сентября: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…фанатики.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13 сентября: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…дикие звери!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16 сентября: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Варварство…это не люди, а черти.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27 октября: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Русские - это не люди, а какие-то железные существа. Они никогда не устают и не боятся огня…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28 октября: </a:t>
            </a:r>
            <a:r>
              <a:rPr kumimoji="0" lang="ru-RU" sz="2000" b="1" i="0" u="none" strike="noStrike" normalizeH="0" baseline="0" dirty="0" smtClean="0">
                <a:ln w="3175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…каждый солдат чувствует себя обречённым человеком».</a:t>
            </a:r>
            <a:endParaRPr kumimoji="0" lang="ru-RU" sz="2000" b="1" i="0" u="none" strike="noStrike" normalizeH="0" baseline="0" dirty="0" smtClean="0">
              <a:ln w="3175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vdohnovenno.ru/sites/default/files/2024-02/f518b5e8bf0e06175bab987dbb5ce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sun9-13.userapi.com/impg/jvbn8RYu4lQ4ygqUCXgDIRssCuM6GNVbfuotIw/xlaOYjSX6OU.jpg?size=1080x801&amp;quality=95&amp;sign=b58a9b7bf4867f51502ea3fc14eb618a&amp;c_uniq_tag=dMbXDIzHdvqjQNn2j4J7G6Yq9nMnRpeSA_2ZeP68M3U&amp;type=album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24674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75856" y="1052736"/>
            <a:ext cx="5184576" cy="224676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ДОМАШНЕЕ ЗАДАНИЕ: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посмотреть фильм 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Гавриила </a:t>
            </a:r>
            <a:r>
              <a:rPr lang="ru-RU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Егиазарова</a:t>
            </a: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(1972) 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и написать рецензию</a:t>
            </a:r>
            <a:endParaRPr lang="ru-RU" sz="2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zastavki.com/pictures/originals/2019World___Russia_Monument_Motherland_under_the_blue_sky__Mamaev_Kurgan__Volgograd._Russia_13172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309" y="332656"/>
            <a:ext cx="41395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Мамаев Курган</a:t>
            </a: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Высота 102,0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26876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643 тыс. красноармейцев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77072"/>
            <a:ext cx="620394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Монумент «Родина-мать!»</a:t>
            </a:r>
          </a:p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Евгения Вучетича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zastavki.com/pictures/originals/2019World___Russia_Monument_Motherland_under_the_blue_sky__Mamaev_Kurgan__Volgograd._Russia_13172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67544" y="620688"/>
            <a:ext cx="61926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сегодня я узнал…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было интересно…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было трудно…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 понял, что…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 почувствовал, что…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70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урок дал мне для жизни…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sun9-19.userapi.com/impg/I8-saqNI_z0IWt88HNGOYCMWtNkZfVOQZvTBpg/-jRhKvCIYso.jpg?size=900x625&amp;quality=95&amp;sign=93274eeb50bf0c64a56db86eed1cb6c1&amp;c_uniq_tag=nOkjkjNk-hLysRJZrsdZ6JaeK7QL11FV3Kyyl2I40o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atherineasquithgallery.com/uploads/posts/2021-02/1613638274_39-p-fon-dlya-prezentatsii-stalingrad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604344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Второй период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Великой Отечественной войны.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eles.club/uploads/posts/2022-05/1652920825_17-celes-club-p-fon-dlya-prezentatsii-stalingradskaya-bitv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504" y="1484784"/>
            <a:ext cx="626469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Проблемное задание на урок 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екоторые западные историки                                и военачальники заявляют,                                   что причинами поражения гитлеровской армии под Сталинградом являются 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ужасные </a:t>
            </a: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холода, грязь, снег.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400" i="1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653136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ВОПРОС: </a:t>
            </a:r>
          </a:p>
          <a:p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Можем ли мы с этим согласиться? 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ronnitsy.ru/www/images/demin/Prikaz_Stalina_227_Ni_shagu_naz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" y="538067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Работая в парах, проанализируйте источник и ответьте на вопросы: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1). Какова главная идея приказа?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2) Какие меры предлагает И.В. Сталин для наведения порядка в армии?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3) Какие требования к паникерам и трусам предусматривает приказ? 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Согласны ли вы с данными требованиями?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zer\Desktop\карта начальный период В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8278"/>
            <a:ext cx="5976664" cy="6779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идео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548680"/>
            <a:ext cx="9144000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310</Words>
  <Application>Microsoft Office PowerPoint</Application>
  <PresentationFormat>Экран (4:3)</PresentationFormat>
  <Paragraphs>72</Paragraphs>
  <Slides>30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31</cp:revision>
  <dcterms:created xsi:type="dcterms:W3CDTF">2024-04-23T15:39:54Z</dcterms:created>
  <dcterms:modified xsi:type="dcterms:W3CDTF">2024-04-24T13:26:59Z</dcterms:modified>
</cp:coreProperties>
</file>