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6" r:id="rId3"/>
  </p:sldMasterIdLst>
  <p:notesMasterIdLst>
    <p:notesMasterId r:id="rId50"/>
  </p:notesMasterIdLst>
  <p:sldIdLst>
    <p:sldId id="301" r:id="rId4"/>
    <p:sldId id="317" r:id="rId5"/>
    <p:sldId id="320" r:id="rId6"/>
    <p:sldId id="374" r:id="rId7"/>
    <p:sldId id="325" r:id="rId8"/>
    <p:sldId id="326" r:id="rId9"/>
    <p:sldId id="330" r:id="rId10"/>
    <p:sldId id="371" r:id="rId11"/>
    <p:sldId id="331" r:id="rId12"/>
    <p:sldId id="332" r:id="rId13"/>
    <p:sldId id="334" r:id="rId14"/>
    <p:sldId id="335" r:id="rId15"/>
    <p:sldId id="336" r:id="rId16"/>
    <p:sldId id="337" r:id="rId17"/>
    <p:sldId id="339" r:id="rId18"/>
    <p:sldId id="341" r:id="rId19"/>
    <p:sldId id="342" r:id="rId20"/>
    <p:sldId id="372" r:id="rId21"/>
    <p:sldId id="373" r:id="rId22"/>
    <p:sldId id="346" r:id="rId23"/>
    <p:sldId id="347" r:id="rId24"/>
    <p:sldId id="348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2" r:id="rId37"/>
    <p:sldId id="363" r:id="rId38"/>
    <p:sldId id="365" r:id="rId39"/>
    <p:sldId id="366" r:id="rId40"/>
    <p:sldId id="368" r:id="rId41"/>
    <p:sldId id="370" r:id="rId42"/>
    <p:sldId id="375" r:id="rId43"/>
    <p:sldId id="376" r:id="rId44"/>
    <p:sldId id="377" r:id="rId45"/>
    <p:sldId id="378" r:id="rId46"/>
    <p:sldId id="379" r:id="rId47"/>
    <p:sldId id="380" r:id="rId48"/>
    <p:sldId id="381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9F7"/>
    <a:srgbClr val="1209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9673-29D1-4820-A176-FEFF4C6EF6F5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E4E9D-659F-408D-9992-2F0E69AC23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91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E4E9D-659F-408D-9992-2F0E69AC23A9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61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62000" y="0"/>
            <a:ext cx="12954000" cy="7264401"/>
            <a:chOff x="-360" y="0"/>
            <a:chExt cx="6120" cy="457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60" y="0"/>
              <a:ext cx="6120" cy="4576"/>
              <a:chOff x="-360" y="0"/>
              <a:chExt cx="6120" cy="4576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-360" y="0"/>
                <a:ext cx="6120" cy="4576"/>
                <a:chOff x="-360" y="0"/>
                <a:chExt cx="6120" cy="4576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-36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-6" y="2111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92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12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87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649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9" y="12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21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92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92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25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39" y="9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426" y="95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 dirty="0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9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9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-6" y="559"/>
              <a:ext cx="4201" cy="1796"/>
              <a:chOff x="-6" y="559"/>
              <a:chExt cx="4201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-6" y="1532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54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612" y="2412"/>
              <a:ext cx="3888" cy="1812"/>
              <a:chOff x="1612" y="2412"/>
              <a:chExt cx="388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612" y="4224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420" y="241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 dirty="0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344" y="4065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5427" name="Rectangle 6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59114" y="1973264"/>
            <a:ext cx="3454401" cy="4579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42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65834" y="3138488"/>
            <a:ext cx="2641784" cy="428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339197" y="6234907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417" y="6214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90000" y="62214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46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711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151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35521" y="238540"/>
            <a:ext cx="3494157" cy="41413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60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2026" y="251792"/>
            <a:ext cx="3441148" cy="41413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112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8652" y="238539"/>
            <a:ext cx="3427896" cy="3743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63611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793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693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542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42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1F55-30A3-45E2-9123-7CC207243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77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433C-A82E-4E8B-8798-7F83B8A0D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209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7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79FC-AC6F-405E-AFA3-3EBA0329B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143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20CB-275D-43F4-A173-4F019FDD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63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484C-77E7-48C4-9FA2-DD9FBDC48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7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A3AD-AAEA-4295-B404-DF329F2B8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423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3537-AFAF-45AB-9A64-53033CC8F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427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C9EFA-CA87-4764-8688-BC581DC37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7152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D946-4352-4D42-B317-771D3527E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421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525C-223F-4F55-88B2-FEBC6349D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41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58AC-9D3F-444B-9BF4-F394A339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96275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0A77-3253-4F10-ADF1-D2A7D5FEA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8238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6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B527-F6BB-4D2F-8E95-3316B5503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88924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1C57-97BF-4E78-A4DA-9E9EE0696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738474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980689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1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1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43450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542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42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1F55-30A3-45E2-9123-7CC207243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9259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433C-A82E-4E8B-8798-7F83B8A0D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44376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79FC-AC6F-405E-AFA3-3EBA0329B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816224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20CB-275D-43F4-A173-4F019FDD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200228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484C-77E7-48C4-9FA2-DD9FBDC48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80186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A3AD-AAEA-4295-B404-DF329F2B8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0665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76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3537-AFAF-45AB-9A64-53033CC8F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13277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C9EFA-CA87-4764-8688-BC581DC37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38015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D946-4352-4D42-B317-771D3527E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649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525C-223F-4F55-88B2-FEBC6349D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679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58AC-9D3F-444B-9BF4-F394A339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15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0A77-3253-4F10-ADF1-D2A7D5FEA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322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B527-F6BB-4D2F-8E95-3316B5503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15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1C57-97BF-4E78-A4DA-9E9EE0696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028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25" smtClean="0"/>
              <a:pPr marL="38100">
                <a:lnSpc>
                  <a:spcPts val="1425"/>
                </a:lnSpc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="" xmlns:p14="http://schemas.microsoft.com/office/powerpoint/2010/main" val="283635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1929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9817" y="234882"/>
            <a:ext cx="3445565" cy="44097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20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581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243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16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447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73025"/>
            <a:ext cx="12192000" cy="6931025"/>
            <a:chOff x="0" y="-46"/>
            <a:chExt cx="5760" cy="436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-46"/>
              <a:ext cx="5760" cy="4366"/>
              <a:chOff x="0" y="-46"/>
              <a:chExt cx="5760" cy="4366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-46"/>
                <a:ext cx="5376" cy="4366"/>
                <a:chOff x="192" y="-46"/>
                <a:chExt cx="5376" cy="4366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272" y="-21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424" y="-46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60" y="510"/>
              <a:ext cx="1191" cy="1529"/>
              <a:chOff x="-300" y="163"/>
              <a:chExt cx="2340" cy="3004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-168" y="295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-168" y="295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-300" y="163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4302170" y="228601"/>
            <a:ext cx="34544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  <a:endParaRPr lang="ru-RU" altLang="ru-RU" dirty="0"/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207" y="914400"/>
            <a:ext cx="1151639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440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7867" y="6169026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2060"/>
                </a:solidFill>
              </a:defRPr>
            </a:lvl1pPr>
          </a:lstStyle>
          <a:p>
            <a:fld id="{F90AF737-A835-4952-9DA9-6A3FCC3B04BD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1440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52200" y="6169026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169026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2060"/>
                </a:solidFill>
              </a:defRPr>
            </a:lvl1pPr>
          </a:lstStyle>
          <a:p>
            <a:fld id="{5C93B377-00BB-41ED-A17B-FE69207F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3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110000"/>
        <a:buFont typeface="Wingdings" panose="05000000000000000000" pitchFamily="2" charset="2"/>
        <a:buChar char="ü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60000"/>
        <a:buFont typeface="Wingdings" panose="05000000000000000000" pitchFamily="2" charset="2"/>
        <a:buChar char="ü"/>
        <a:defRPr sz="2800">
          <a:solidFill>
            <a:srgbClr val="002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95000"/>
        <a:buFont typeface="Wingdings" panose="05000000000000000000" pitchFamily="2" charset="2"/>
        <a:buChar char="ü"/>
        <a:defRPr sz="2400">
          <a:solidFill>
            <a:srgbClr val="002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anose="05000000000000000000" pitchFamily="2" charset="2"/>
        <a:buChar char="ü"/>
        <a:defRPr sz="2000">
          <a:solidFill>
            <a:srgbClr val="002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60000"/>
        <a:buFont typeface="Wingdings" panose="05000000000000000000" pitchFamily="2" charset="2"/>
        <a:buChar char="ü"/>
        <a:defRPr sz="20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440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C642A8-2A94-49FB-A1DC-182A32AF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6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40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C642A8-2A94-49FB-A1DC-182A32AF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45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o-oge.sdamgia.ru/problem?id=209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8768" y="941832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800" spc="-5" dirty="0" smtClean="0">
                <a:solidFill>
                  <a:schemeClr val="tx2"/>
                </a:solidFill>
                <a:cs typeface="Calibri"/>
              </a:rPr>
              <a:t>Подготовка к уроку биологии учителя </a:t>
            </a:r>
            <a:r>
              <a:rPr lang="ru-RU" sz="4800" spc="-5" dirty="0" err="1" smtClean="0">
                <a:solidFill>
                  <a:schemeClr val="tx2"/>
                </a:solidFill>
                <a:cs typeface="Calibri"/>
              </a:rPr>
              <a:t>Ениной</a:t>
            </a:r>
            <a:r>
              <a:rPr lang="ru-RU" sz="4800" spc="-5" dirty="0" smtClean="0">
                <a:solidFill>
                  <a:schemeClr val="tx2"/>
                </a:solidFill>
                <a:cs typeface="Calibri"/>
              </a:rPr>
              <a:t> Ольги Александровны</a:t>
            </a:r>
            <a:endParaRPr lang="ru-RU" sz="48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915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848" y="492070"/>
            <a:ext cx="10305287" cy="504625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722120" marR="5080" indent="-664845">
              <a:spcBef>
                <a:spcPts val="95"/>
              </a:spcBef>
            </a:pPr>
            <a:r>
              <a:rPr sz="3200" b="1" spc="-10" dirty="0"/>
              <a:t>Приёмы формирования </a:t>
            </a:r>
            <a:r>
              <a:rPr sz="3200" b="1" spc="-890" dirty="0"/>
              <a:t> </a:t>
            </a:r>
            <a:r>
              <a:rPr sz="3200" b="1" spc="-15" dirty="0"/>
              <a:t>регулятивных </a:t>
            </a:r>
            <a:r>
              <a:rPr sz="3200" b="1" spc="-110" dirty="0"/>
              <a:t>УУД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37158"/>
            <a:ext cx="7982584" cy="455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3380">
              <a:spcBef>
                <a:spcPts val="100"/>
              </a:spcBef>
            </a:pPr>
            <a:r>
              <a:rPr sz="2700" b="1" spc="-65" dirty="0">
                <a:latin typeface="Calibri"/>
                <a:cs typeface="Calibri"/>
              </a:rPr>
              <a:t>Тема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30" dirty="0">
                <a:latin typeface="Calibri"/>
                <a:cs typeface="Calibri"/>
              </a:rPr>
              <a:t>«Голосеменные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растения»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30"/>
              </a:spcBef>
            </a:pPr>
            <a:r>
              <a:rPr sz="2700" b="1" spc="-5" dirty="0">
                <a:latin typeface="Calibri"/>
                <a:cs typeface="Calibri"/>
              </a:rPr>
              <a:t>Найдите </a:t>
            </a:r>
            <a:r>
              <a:rPr sz="2700" b="1" dirty="0">
                <a:latin typeface="Calibri"/>
                <a:cs typeface="Calibri"/>
              </a:rPr>
              <a:t>ошибки в </a:t>
            </a:r>
            <a:r>
              <a:rPr sz="2700" b="1" spc="-10" dirty="0">
                <a:latin typeface="Calibri"/>
                <a:cs typeface="Calibri"/>
              </a:rPr>
              <a:t>приведённом </a:t>
            </a:r>
            <a:r>
              <a:rPr sz="2700" b="1" spc="-15" dirty="0">
                <a:latin typeface="Calibri"/>
                <a:cs typeface="Calibri"/>
              </a:rPr>
              <a:t>тексте. </a:t>
            </a:r>
            <a:r>
              <a:rPr sz="2700" b="1" spc="-25" dirty="0">
                <a:latin typeface="Calibri"/>
                <a:cs typeface="Calibri"/>
              </a:rPr>
              <a:t>Укажите 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номера,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в </a:t>
            </a:r>
            <a:r>
              <a:rPr sz="2700" b="1" spc="-15" dirty="0">
                <a:latin typeface="Calibri"/>
                <a:cs typeface="Calibri"/>
              </a:rPr>
              <a:t>которых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сделаны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ошибки,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исправьте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их.</a:t>
            </a:r>
            <a:endParaRPr sz="2700">
              <a:latin typeface="Calibri"/>
              <a:cs typeface="Calibri"/>
            </a:endParaRPr>
          </a:p>
          <a:p>
            <a:pPr marL="527685" marR="1068705" indent="-515620">
              <a:lnSpc>
                <a:spcPts val="2590"/>
              </a:lnSpc>
              <a:spcBef>
                <a:spcPts val="6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15" dirty="0">
                <a:latin typeface="Calibri"/>
                <a:cs typeface="Calibri"/>
              </a:rPr>
              <a:t>Среди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голосеменных</a:t>
            </a:r>
            <a:r>
              <a:rPr sz="2700" spc="-10" dirty="0">
                <a:latin typeface="Calibri"/>
                <a:cs typeface="Calibri"/>
              </a:rPr>
              <a:t> растений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встречаются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деревья,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кустарники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травы.</a:t>
            </a:r>
            <a:endParaRPr sz="2700">
              <a:latin typeface="Calibri"/>
              <a:cs typeface="Calibri"/>
            </a:endParaRPr>
          </a:p>
          <a:p>
            <a:pPr marL="527685" indent="-515620">
              <a:spcBef>
                <a:spcPts val="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15" dirty="0">
                <a:latin typeface="Calibri"/>
                <a:cs typeface="Calibri"/>
              </a:rPr>
              <a:t>Это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высшие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спорообразующие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растения.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ts val="2915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700" dirty="0">
                <a:latin typeface="Calibri"/>
                <a:cs typeface="Calibri"/>
              </a:rPr>
              <a:t>В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цикле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развития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преобладает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половое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поколение</a:t>
            </a:r>
            <a:endParaRPr sz="2700">
              <a:latin typeface="Calibri"/>
              <a:cs typeface="Calibri"/>
            </a:endParaRPr>
          </a:p>
          <a:p>
            <a:pPr marL="527685">
              <a:lnSpc>
                <a:spcPts val="2915"/>
              </a:lnSpc>
            </a:pPr>
            <a:r>
              <a:rPr sz="2700" dirty="0">
                <a:latin typeface="Calibri"/>
                <a:cs typeface="Calibri"/>
              </a:rPr>
              <a:t>–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спорофит.</a:t>
            </a:r>
            <a:endParaRPr sz="2700">
              <a:latin typeface="Calibri"/>
              <a:cs typeface="Calibri"/>
            </a:endParaRPr>
          </a:p>
          <a:p>
            <a:pPr marL="527685" marR="530225" indent="-515620">
              <a:lnSpc>
                <a:spcPts val="2590"/>
              </a:lnSpc>
              <a:spcBef>
                <a:spcPts val="630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700" spc="-30" dirty="0">
                <a:latin typeface="Calibri"/>
                <a:cs typeface="Calibri"/>
              </a:rPr>
              <a:t>Гаметофиты </a:t>
            </a:r>
            <a:r>
              <a:rPr sz="2700" spc="-10" dirty="0">
                <a:latin typeface="Calibri"/>
                <a:cs typeface="Calibri"/>
              </a:rPr>
              <a:t>представлены пылинкой </a:t>
            </a:r>
            <a:r>
              <a:rPr sz="2700" spc="-15" dirty="0">
                <a:latin typeface="Calibri"/>
                <a:cs typeface="Calibri"/>
              </a:rPr>
              <a:t>(мужской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гаметофит)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5" dirty="0">
                <a:latin typeface="Calibri"/>
                <a:cs typeface="Calibri"/>
              </a:rPr>
              <a:t> заростком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(женский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гаметофит).</a:t>
            </a:r>
            <a:endParaRPr sz="2700">
              <a:latin typeface="Calibri"/>
              <a:cs typeface="Calibri"/>
            </a:endParaRPr>
          </a:p>
          <a:p>
            <a:pPr marL="527685" marR="885190" indent="-515620">
              <a:lnSpc>
                <a:spcPct val="80000"/>
              </a:lnSpc>
              <a:spcBef>
                <a:spcPts val="67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700" spc="-15" dirty="0">
                <a:latin typeface="Calibri"/>
                <a:cs typeface="Calibri"/>
              </a:rPr>
              <a:t>Среди </a:t>
            </a:r>
            <a:r>
              <a:rPr sz="2700" spc="-5" dirty="0">
                <a:latin typeface="Calibri"/>
                <a:cs typeface="Calibri"/>
              </a:rPr>
              <a:t>современных </a:t>
            </a:r>
            <a:r>
              <a:rPr sz="2700" spc="-15" dirty="0">
                <a:latin typeface="Calibri"/>
                <a:cs typeface="Calibri"/>
              </a:rPr>
              <a:t>голосеменных </a:t>
            </a:r>
            <a:r>
              <a:rPr sz="2700" spc="-10" dirty="0">
                <a:latin typeface="Calibri"/>
                <a:cs typeface="Calibri"/>
              </a:rPr>
              <a:t>растений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большинство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составляют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хвойные растения.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0400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560" y="234387"/>
            <a:ext cx="8970263" cy="504625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0" dirty="0"/>
              <a:t>Приёмы</a:t>
            </a:r>
            <a:r>
              <a:rPr sz="3200" b="1" spc="-15" dirty="0"/>
              <a:t> </a:t>
            </a:r>
            <a:r>
              <a:rPr sz="3200" b="1" spc="-10" dirty="0"/>
              <a:t>формирования</a:t>
            </a:r>
            <a:r>
              <a:rPr sz="3200" b="1" spc="25" dirty="0"/>
              <a:t> </a:t>
            </a:r>
            <a:r>
              <a:rPr sz="3200" b="1" spc="-10" dirty="0"/>
              <a:t>регулятивных</a:t>
            </a:r>
            <a:r>
              <a:rPr sz="3200" b="1" spc="-5" dirty="0"/>
              <a:t> </a:t>
            </a:r>
            <a:r>
              <a:rPr sz="3200" b="1" spc="-70" dirty="0"/>
              <a:t>УУД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3995673" y="1083311"/>
            <a:ext cx="422148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83820">
              <a:spcBef>
                <a:spcPts val="675"/>
              </a:spcBef>
            </a:pPr>
            <a:r>
              <a:rPr sz="2400" b="1" spc="-25" dirty="0">
                <a:latin typeface="Calibri"/>
                <a:cs typeface="Calibri"/>
              </a:rPr>
              <a:t>Умение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работать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таблицами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575"/>
              </a:spcBef>
            </a:pPr>
            <a:r>
              <a:rPr sz="2400" b="1" dirty="0">
                <a:latin typeface="Calibri"/>
                <a:cs typeface="Calibri"/>
              </a:rPr>
              <a:t>«Число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устьиц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мм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листа»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03374" y="2065273"/>
          <a:ext cx="8642984" cy="4643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9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214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Название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растения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38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Поверхность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верхняя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нижняя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1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устьиц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кувшинка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белая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406</a:t>
                      </a: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пшеница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овѐс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маслина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2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репа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2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слива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21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яблоня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246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2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дуб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346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820224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5669" y="332104"/>
            <a:ext cx="5709285" cy="1570990"/>
            <a:chOff x="291668" y="332104"/>
            <a:chExt cx="5709285" cy="1570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668" y="332104"/>
              <a:ext cx="5709081" cy="15709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7" y="597407"/>
              <a:ext cx="4818888" cy="6598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7588" y="688087"/>
            <a:ext cx="4304665" cy="513715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i="1" spc="-10" dirty="0">
                <a:solidFill>
                  <a:srgbClr val="FFFFFF"/>
                </a:solidFill>
                <a:latin typeface="Calibri"/>
                <a:cs typeface="Calibri"/>
              </a:rPr>
              <a:t>Коммуникативные</a:t>
            </a:r>
            <a:r>
              <a:rPr sz="32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80" dirty="0">
                <a:solidFill>
                  <a:srgbClr val="FFFFFF"/>
                </a:solidFill>
                <a:latin typeface="Calibri"/>
                <a:cs typeface="Calibri"/>
              </a:rPr>
              <a:t>УУД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065" y="2140458"/>
            <a:ext cx="550037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93700" indent="-287020">
              <a:spcBef>
                <a:spcPts val="105"/>
              </a:spcBef>
              <a:buFont typeface="Arial MT"/>
              <a:buChar char="•"/>
              <a:tabLst>
                <a:tab pos="299720" algn="l"/>
              </a:tabLst>
            </a:pPr>
            <a:r>
              <a:rPr sz="3200" b="1" spc="-35" dirty="0">
                <a:latin typeface="Calibri"/>
                <a:cs typeface="Calibri"/>
              </a:rPr>
              <a:t>Уметь </a:t>
            </a:r>
            <a:r>
              <a:rPr sz="3200" b="1" spc="-5" dirty="0">
                <a:latin typeface="Calibri"/>
                <a:cs typeface="Calibri"/>
              </a:rPr>
              <a:t>слушать </a:t>
            </a:r>
            <a:r>
              <a:rPr sz="3200" b="1" dirty="0">
                <a:latin typeface="Calibri"/>
                <a:cs typeface="Calibri"/>
              </a:rPr>
              <a:t>и вступать в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диалог;</a:t>
            </a:r>
            <a:endParaRPr sz="3200">
              <a:latin typeface="Calibri"/>
              <a:cs typeface="Calibri"/>
            </a:endParaRPr>
          </a:p>
          <a:p>
            <a:pPr marL="299085" marR="132080" indent="-287020">
              <a:buFont typeface="Arial MT"/>
              <a:buChar char="•"/>
              <a:tabLst>
                <a:tab pos="299720" algn="l"/>
              </a:tabLst>
            </a:pPr>
            <a:r>
              <a:rPr sz="3200" b="1" spc="-10" dirty="0">
                <a:latin typeface="Calibri"/>
                <a:cs typeface="Calibri"/>
              </a:rPr>
              <a:t>Участвовать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15" dirty="0">
                <a:latin typeface="Calibri"/>
                <a:cs typeface="Calibri"/>
              </a:rPr>
              <a:t>коллективном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обсуждении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проблем;</a:t>
            </a:r>
            <a:endParaRPr sz="3200">
              <a:latin typeface="Calibri"/>
              <a:cs typeface="Calibri"/>
            </a:endParaRPr>
          </a:p>
          <a:p>
            <a:pPr marL="299085" marR="814069" indent="-287020">
              <a:buFont typeface="Arial MT"/>
              <a:buChar char="•"/>
              <a:tabLst>
                <a:tab pos="299720" algn="l"/>
              </a:tabLst>
            </a:pPr>
            <a:r>
              <a:rPr sz="3200" b="1" spc="-30" dirty="0">
                <a:latin typeface="Calibri"/>
                <a:cs typeface="Calibri"/>
              </a:rPr>
              <a:t>Умение </a:t>
            </a:r>
            <a:r>
              <a:rPr sz="3200" b="1" spc="-5" dirty="0">
                <a:latin typeface="Calibri"/>
                <a:cs typeface="Calibri"/>
              </a:rPr>
              <a:t>строить работу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группах;</a:t>
            </a:r>
            <a:endParaRPr sz="320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Arial MT"/>
              <a:buChar char="•"/>
              <a:tabLst>
                <a:tab pos="299720" algn="l"/>
              </a:tabLst>
            </a:pPr>
            <a:r>
              <a:rPr sz="3200" b="1" spc="-20" dirty="0">
                <a:latin typeface="Calibri"/>
                <a:cs typeface="Calibri"/>
              </a:rPr>
              <a:t>Сотрудничать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со</a:t>
            </a:r>
            <a:endParaRPr sz="3200">
              <a:latin typeface="Calibri"/>
              <a:cs typeface="Calibri"/>
            </a:endParaRPr>
          </a:p>
          <a:p>
            <a:pPr marL="299085"/>
            <a:r>
              <a:rPr sz="3200" b="1" spc="-5" dirty="0">
                <a:latin typeface="Calibri"/>
                <a:cs typeface="Calibri"/>
              </a:rPr>
              <a:t>сверстниками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взрослыми…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4453" y="2695124"/>
            <a:ext cx="2948293" cy="2983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67802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848" y="109355"/>
            <a:ext cx="9381743" cy="997068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14425" marR="5080" indent="310515">
              <a:spcBef>
                <a:spcPts val="95"/>
              </a:spcBef>
            </a:pPr>
            <a:r>
              <a:rPr sz="3200" b="1" spc="-5" dirty="0"/>
              <a:t>Задание </a:t>
            </a:r>
            <a:r>
              <a:rPr sz="3200" b="1" dirty="0"/>
              <a:t>на </a:t>
            </a:r>
            <a:r>
              <a:rPr sz="3200" b="1" spc="-5" dirty="0"/>
              <a:t>развитие </a:t>
            </a:r>
            <a:r>
              <a:rPr sz="3200" b="1" dirty="0"/>
              <a:t> </a:t>
            </a:r>
            <a:r>
              <a:rPr sz="3200" b="1" spc="-15" dirty="0"/>
              <a:t>коммуникативных</a:t>
            </a:r>
            <a:r>
              <a:rPr sz="3200" b="1" spc="-30" dirty="0"/>
              <a:t> </a:t>
            </a:r>
            <a:r>
              <a:rPr sz="3200" b="1" spc="-90" dirty="0"/>
              <a:t>УУД</a:t>
            </a:r>
            <a:r>
              <a:rPr sz="3200" b="1" spc="-90" dirty="0"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0703"/>
            <a:ext cx="6676390" cy="28549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spcBef>
                <a:spcPts val="8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оцените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позицию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других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людей,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spcBef>
                <a:spcPts val="765"/>
              </a:spcBef>
              <a:buFont typeface="Arial MT"/>
              <a:buChar char="•"/>
              <a:tabLst>
                <a:tab pos="445134" algn="l"/>
                <a:tab pos="446405" algn="l"/>
              </a:tabLst>
            </a:pPr>
            <a:r>
              <a:rPr dirty="0"/>
              <a:t>	</a:t>
            </a:r>
            <a:r>
              <a:rPr sz="3200" spc="-5" dirty="0">
                <a:latin typeface="Calibri"/>
                <a:cs typeface="Calibri"/>
              </a:rPr>
              <a:t>найдите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альтернативное </a:t>
            </a:r>
            <a:r>
              <a:rPr sz="3200" spc="-5" dirty="0">
                <a:latin typeface="Calibri"/>
                <a:cs typeface="Calibri"/>
              </a:rPr>
              <a:t>решение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спорном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вопросе,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выступите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роли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эксперта,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примите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участие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дискуссии….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00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790" y="565466"/>
            <a:ext cx="8049259" cy="566181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b="1" spc="-10" dirty="0"/>
              <a:t>Диагностика</a:t>
            </a:r>
            <a:r>
              <a:rPr sz="3600" b="1" spc="-35" dirty="0"/>
              <a:t> </a:t>
            </a:r>
            <a:r>
              <a:rPr sz="3600" b="1" spc="-10" dirty="0"/>
              <a:t>коммуникативных</a:t>
            </a:r>
            <a:r>
              <a:rPr sz="3600" b="1" spc="-20" dirty="0"/>
              <a:t> </a:t>
            </a:r>
            <a:r>
              <a:rPr sz="3600" b="1" spc="-110" dirty="0"/>
              <a:t>УУД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302259"/>
            <a:ext cx="7802880" cy="482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работа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группах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составь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задание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партнеру;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отзыв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работу </a:t>
            </a:r>
            <a:r>
              <a:rPr sz="2500" spc="-5" dirty="0">
                <a:latin typeface="Calibri"/>
                <a:cs typeface="Calibri"/>
              </a:rPr>
              <a:t>товарища;</a:t>
            </a:r>
            <a:endParaRPr sz="2500" dirty="0">
              <a:latin typeface="Calibri"/>
              <a:cs typeface="Calibri"/>
            </a:endParaRPr>
          </a:p>
          <a:p>
            <a:pPr marL="355600" marR="915669" indent="-342900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групповая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работа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составлению или </a:t>
            </a:r>
            <a:r>
              <a:rPr sz="2500" spc="-10" dirty="0">
                <a:latin typeface="Calibri"/>
                <a:cs typeface="Calibri"/>
              </a:rPr>
              <a:t>решению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кроссворда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spcBef>
                <a:spcPts val="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отгадай,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</a:t>
            </a:r>
            <a:r>
              <a:rPr sz="2500" spc="-20" dirty="0">
                <a:latin typeface="Calibri"/>
                <a:cs typeface="Calibri"/>
              </a:rPr>
              <a:t> ком </a:t>
            </a:r>
            <a:r>
              <a:rPr sz="2500" spc="-10" dirty="0">
                <a:latin typeface="Calibri"/>
                <a:cs typeface="Calibri"/>
              </a:rPr>
              <a:t>говорим</a:t>
            </a:r>
            <a:endParaRPr sz="2500" dirty="0">
              <a:latin typeface="Calibri"/>
              <a:cs typeface="Calibri"/>
            </a:endParaRPr>
          </a:p>
          <a:p>
            <a:pPr marL="355600" marR="398145" indent="-342900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диалоговое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слушание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(формулировка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вопросов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для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обратной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связи);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spcBef>
                <a:spcPts val="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«подготовь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рассказ...»,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«опиши</a:t>
            </a:r>
            <a:r>
              <a:rPr sz="2500" spc="-5" dirty="0">
                <a:latin typeface="Calibri"/>
                <a:cs typeface="Calibri"/>
              </a:rPr>
              <a:t> устно...»,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«объясни...»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;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оцените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позицию</a:t>
            </a:r>
            <a:r>
              <a:rPr sz="2500" spc="-10" dirty="0">
                <a:latin typeface="Calibri"/>
                <a:cs typeface="Calibri"/>
              </a:rPr>
              <a:t> других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людей;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найдите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альтернативное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решение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спорном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вопросе;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выступите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20" dirty="0">
                <a:latin typeface="Calibri"/>
                <a:cs typeface="Calibri"/>
              </a:rPr>
              <a:t> роли </a:t>
            </a:r>
            <a:r>
              <a:rPr sz="2500" spc="-5" dirty="0">
                <a:latin typeface="Calibri"/>
                <a:cs typeface="Calibri"/>
              </a:rPr>
              <a:t>эксперта;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примите </a:t>
            </a:r>
            <a:r>
              <a:rPr sz="2500" spc="-5" dirty="0">
                <a:latin typeface="Calibri"/>
                <a:cs typeface="Calibri"/>
              </a:rPr>
              <a:t>участие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дискуссии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2478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6323" y="388442"/>
            <a:ext cx="7440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Приёмы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формирования</a:t>
            </a:r>
            <a:r>
              <a:rPr sz="28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коммуникативных</a:t>
            </a:r>
            <a:r>
              <a:rPr sz="28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УУД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940" y="981876"/>
            <a:ext cx="7995284" cy="1781810"/>
          </a:xfrm>
          <a:prstGeom prst="rect">
            <a:avLst/>
          </a:prstGeom>
        </p:spPr>
        <p:txBody>
          <a:bodyPr vert="horz" wrap="square" lIns="0" tIns="11049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870"/>
              </a:spcBef>
            </a:pPr>
            <a:r>
              <a:rPr sz="3200" dirty="0">
                <a:solidFill>
                  <a:srgbClr val="000000"/>
                </a:solidFill>
              </a:rPr>
              <a:t>Задания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для групп.</a:t>
            </a:r>
            <a:endParaRPr sz="3200" dirty="0"/>
          </a:p>
          <a:p>
            <a:pPr marL="12700" marR="5080" indent="89535">
              <a:lnSpc>
                <a:spcPts val="4610"/>
              </a:lnSpc>
              <a:spcBef>
                <a:spcPts val="95"/>
              </a:spcBef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Подготовить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тест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по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теме: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«Строение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цветка»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 группа: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три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вопроса с выбором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одного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2640558"/>
            <a:ext cx="7827645" cy="22694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>
              <a:spcBef>
                <a:spcPts val="865"/>
              </a:spcBef>
            </a:pPr>
            <a:r>
              <a:rPr sz="3200" spc="-5" dirty="0">
                <a:latin typeface="Calibri"/>
                <a:cs typeface="Calibri"/>
              </a:rPr>
              <a:t>правильного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ответа;</a:t>
            </a:r>
            <a:endParaRPr sz="3200" dirty="0">
              <a:latin typeface="Calibri"/>
              <a:cs typeface="Calibri"/>
            </a:endParaRPr>
          </a:p>
          <a:p>
            <a:pPr marL="311150" marR="5080" indent="-311150">
              <a:spcBef>
                <a:spcPts val="770"/>
              </a:spcBef>
              <a:buAutoNum type="arabicPlain" startAt="2"/>
              <a:tabLst>
                <a:tab pos="311150" algn="l"/>
              </a:tabLst>
            </a:pPr>
            <a:r>
              <a:rPr sz="3200" spc="-5" dirty="0">
                <a:latin typeface="Calibri"/>
                <a:cs typeface="Calibri"/>
              </a:rPr>
              <a:t>группа: </a:t>
            </a:r>
            <a:r>
              <a:rPr sz="3200" dirty="0">
                <a:latin typeface="Calibri"/>
                <a:cs typeface="Calibri"/>
              </a:rPr>
              <a:t>из шести </a:t>
            </a:r>
            <a:r>
              <a:rPr sz="3200" spc="-5" dirty="0">
                <a:latin typeface="Calibri"/>
                <a:cs typeface="Calibri"/>
              </a:rPr>
              <a:t>утверждений выбрать три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верных;</a:t>
            </a:r>
          </a:p>
          <a:p>
            <a:pPr marL="310515" indent="-298450">
              <a:spcBef>
                <a:spcPts val="770"/>
              </a:spcBef>
              <a:buAutoNum type="arabicPlain" startAt="2"/>
              <a:tabLst>
                <a:tab pos="311150" algn="l"/>
              </a:tabLst>
            </a:pPr>
            <a:r>
              <a:rPr sz="3200" spc="-5" dirty="0">
                <a:latin typeface="Calibri"/>
                <a:cs typeface="Calibri"/>
              </a:rPr>
              <a:t>группа: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задание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соответствие.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8308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322" y="597535"/>
            <a:ext cx="7437120" cy="45212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/>
              <a:t>Приёмы</a:t>
            </a:r>
            <a:r>
              <a:rPr sz="2800" spc="5" dirty="0"/>
              <a:t> </a:t>
            </a:r>
            <a:r>
              <a:rPr sz="2800" spc="-10" dirty="0"/>
              <a:t>формирования</a:t>
            </a:r>
            <a:r>
              <a:rPr sz="2800" spc="45" dirty="0"/>
              <a:t> </a:t>
            </a:r>
            <a:r>
              <a:rPr sz="2800" spc="-15" dirty="0"/>
              <a:t>коммуникативных</a:t>
            </a:r>
            <a:r>
              <a:rPr sz="2800" spc="55" dirty="0"/>
              <a:t> </a:t>
            </a:r>
            <a:r>
              <a:rPr sz="2800" spc="-70" dirty="0"/>
              <a:t>УУД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524000" y="1000126"/>
            <a:ext cx="9144000" cy="5857875"/>
            <a:chOff x="0" y="1000125"/>
            <a:chExt cx="9144000" cy="5857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00125"/>
              <a:ext cx="5048249" cy="3786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0" y="3286125"/>
              <a:ext cx="4762499" cy="3571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5374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143000"/>
            <a:ext cx="9144000" cy="5715000"/>
            <a:chOff x="0" y="1143000"/>
            <a:chExt cx="9144000" cy="571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2857500"/>
              <a:ext cx="5333999" cy="40004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43000"/>
              <a:ext cx="4000499" cy="5334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6322" y="597535"/>
            <a:ext cx="7437120" cy="45212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/>
              <a:t>Приёмы</a:t>
            </a:r>
            <a:r>
              <a:rPr sz="2800" spc="5" dirty="0"/>
              <a:t> </a:t>
            </a:r>
            <a:r>
              <a:rPr sz="2800" spc="-10" dirty="0"/>
              <a:t>формирования</a:t>
            </a:r>
            <a:r>
              <a:rPr sz="2800" spc="45" dirty="0"/>
              <a:t> </a:t>
            </a:r>
            <a:r>
              <a:rPr sz="2800" spc="-15" dirty="0"/>
              <a:t>коммуникативных</a:t>
            </a:r>
            <a:r>
              <a:rPr sz="2800" spc="55" dirty="0"/>
              <a:t> </a:t>
            </a:r>
            <a:r>
              <a:rPr sz="2800" spc="-70" dirty="0"/>
              <a:t>УУД</a:t>
            </a:r>
            <a:endParaRPr sz="2800"/>
          </a:p>
        </p:txBody>
      </p:sp>
    </p:spTree>
    <p:extLst>
      <p:ext uri="{BB962C8B-B14F-4D97-AF65-F5344CB8AC3E}">
        <p14:creationId xmlns="" xmlns:p14="http://schemas.microsoft.com/office/powerpoint/2010/main" val="83145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373" y="541344"/>
            <a:ext cx="6102985" cy="381515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/>
              <a:t>Игра</a:t>
            </a:r>
            <a:r>
              <a:rPr spc="-30" dirty="0"/>
              <a:t> </a:t>
            </a:r>
            <a:r>
              <a:rPr spc="-15" dirty="0"/>
              <a:t>«Рассказ</a:t>
            </a:r>
            <a:r>
              <a:rPr spc="5" dirty="0"/>
              <a:t> </a:t>
            </a:r>
            <a:r>
              <a:rPr spc="-5" dirty="0"/>
              <a:t>–</a:t>
            </a:r>
            <a:r>
              <a:rPr spc="-35" dirty="0"/>
              <a:t> </a:t>
            </a:r>
            <a:r>
              <a:rPr spc="-10" dirty="0"/>
              <a:t>небылица»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026999"/>
            <a:ext cx="7857490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-45" dirty="0">
                <a:latin typeface="Calibri"/>
                <a:cs typeface="Calibri"/>
              </a:rPr>
              <a:t>Тема: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«Плоские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черви»</a:t>
            </a:r>
            <a:endParaRPr sz="2200">
              <a:latin typeface="Calibri"/>
              <a:cs typeface="Calibri"/>
            </a:endParaRPr>
          </a:p>
          <a:p>
            <a:pPr marL="12700" marR="50165"/>
            <a:r>
              <a:rPr sz="2200" b="1" spc="-15" dirty="0">
                <a:latin typeface="Calibri"/>
                <a:cs typeface="Calibri"/>
              </a:rPr>
              <a:t>Ребятам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предлагается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рассказ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с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заложенными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биологическими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ошибками,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чтобы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исправить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их, </a:t>
            </a:r>
            <a:r>
              <a:rPr sz="2200" b="1" spc="-20" dirty="0">
                <a:latin typeface="Calibri"/>
                <a:cs typeface="Calibri"/>
              </a:rPr>
              <a:t>необходимо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изучить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данную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тему.</a:t>
            </a:r>
            <a:endParaRPr sz="22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2700" marR="5080"/>
            <a:r>
              <a:rPr sz="2200" spc="-15" dirty="0">
                <a:latin typeface="Calibri"/>
                <a:cs typeface="Calibri"/>
              </a:rPr>
              <a:t>«Лето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нынче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было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жаркое.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целыми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днями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просиживал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35" dirty="0">
                <a:latin typeface="Calibri"/>
                <a:cs typeface="Calibri"/>
              </a:rPr>
              <a:t>пруду.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-10" dirty="0">
                <a:latin typeface="Calibri"/>
                <a:cs typeface="Calibri"/>
              </a:rPr>
              <a:t> дну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ползали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огромные,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до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10 метров,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плоские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черви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жёлтого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цвета.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Они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особыми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крючками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присосками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цеплялись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мне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</a:t>
            </a:r>
            <a:endParaRPr sz="2200">
              <a:latin typeface="Calibri"/>
              <a:cs typeface="Calibri"/>
            </a:endParaRPr>
          </a:p>
          <a:p>
            <a:pPr marL="12700" marR="21590" algn="just"/>
            <a:r>
              <a:rPr sz="2200" spc="-5" dirty="0">
                <a:latin typeface="Calibri"/>
                <a:cs typeface="Calibri"/>
              </a:rPr>
              <a:t>ноги, а </a:t>
            </a:r>
            <a:r>
              <a:rPr sz="2200" spc="-15" dirty="0">
                <a:latin typeface="Calibri"/>
                <a:cs typeface="Calibri"/>
              </a:rPr>
              <a:t>однажды </a:t>
            </a:r>
            <a:r>
              <a:rPr sz="2200" spc="-20" dirty="0">
                <a:latin typeface="Calibri"/>
                <a:cs typeface="Calibri"/>
              </a:rPr>
              <a:t>один </a:t>
            </a:r>
            <a:r>
              <a:rPr sz="2200" spc="-15" dirty="0">
                <a:latin typeface="Calibri"/>
                <a:cs typeface="Calibri"/>
              </a:rPr>
              <a:t>даже </a:t>
            </a:r>
            <a:r>
              <a:rPr sz="2200" spc="-10" dirty="0">
                <a:latin typeface="Calibri"/>
                <a:cs typeface="Calibri"/>
              </a:rPr>
              <a:t>заполз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25" dirty="0">
                <a:latin typeface="Calibri"/>
                <a:cs typeface="Calibri"/>
              </a:rPr>
              <a:t>грудь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посмотрел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меня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добрыми умными </a:t>
            </a:r>
            <a:r>
              <a:rPr sz="2200" spc="-20" dirty="0">
                <a:latin typeface="Calibri"/>
                <a:cs typeface="Calibri"/>
              </a:rPr>
              <a:t>глазами. </a:t>
            </a:r>
            <a:r>
              <a:rPr sz="2200" spc="-5" dirty="0">
                <a:latin typeface="Calibri"/>
                <a:cs typeface="Calibri"/>
              </a:rPr>
              <a:t>Я очень испугался, и, </a:t>
            </a:r>
            <a:r>
              <a:rPr sz="2200" spc="-15" dirty="0">
                <a:latin typeface="Calibri"/>
                <a:cs typeface="Calibri"/>
              </a:rPr>
              <a:t>едва </a:t>
            </a:r>
            <a:r>
              <a:rPr sz="2200" spc="-10" dirty="0">
                <a:latin typeface="Calibri"/>
                <a:cs typeface="Calibri"/>
              </a:rPr>
              <a:t>оторвав от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себя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этого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червя,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бросился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берег.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страху</a:t>
            </a:r>
            <a:r>
              <a:rPr sz="2200" spc="-5" dirty="0">
                <a:latin typeface="Calibri"/>
                <a:cs typeface="Calibri"/>
              </a:rPr>
              <a:t> мне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очень</a:t>
            </a:r>
            <a:endParaRPr sz="2200">
              <a:latin typeface="Calibri"/>
              <a:cs typeface="Calibri"/>
            </a:endParaRPr>
          </a:p>
          <a:p>
            <a:pPr marL="12700" marR="63500"/>
            <a:r>
              <a:rPr sz="2200" spc="-20" dirty="0">
                <a:latin typeface="Calibri"/>
                <a:cs typeface="Calibri"/>
              </a:rPr>
              <a:t>захотелось</a:t>
            </a:r>
            <a:r>
              <a:rPr sz="2200" spc="-5" dirty="0">
                <a:latin typeface="Calibri"/>
                <a:cs typeface="Calibri"/>
              </a:rPr>
              <a:t> есть,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я схватил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булку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быстро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проглотил.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вечеру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меня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очень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сильно </a:t>
            </a:r>
            <a:r>
              <a:rPr sz="2200" spc="-15" dirty="0">
                <a:latin typeface="Calibri"/>
                <a:cs typeface="Calibri"/>
              </a:rPr>
              <a:t>заболел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живот.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Мама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сказала, </a:t>
            </a:r>
            <a:r>
              <a:rPr sz="2200" spc="-15" dirty="0">
                <a:latin typeface="Calibri"/>
                <a:cs typeface="Calibri"/>
              </a:rPr>
              <a:t>что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это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от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того,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что</a:t>
            </a:r>
            <a:r>
              <a:rPr sz="2200" spc="-5" dirty="0">
                <a:latin typeface="Calibri"/>
                <a:cs typeface="Calibri"/>
              </a:rPr>
              <a:t> я </a:t>
            </a:r>
            <a:r>
              <a:rPr sz="2200" spc="-10" dirty="0">
                <a:latin typeface="Calibri"/>
                <a:cs typeface="Calibri"/>
              </a:rPr>
              <a:t>трогал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червя, а </a:t>
            </a:r>
            <a:r>
              <a:rPr sz="2200" spc="-10" dirty="0">
                <a:latin typeface="Calibri"/>
                <a:cs typeface="Calibri"/>
              </a:rPr>
              <a:t>потом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кушал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заразился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бычьим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цепнем,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это </a:t>
            </a:r>
            <a:r>
              <a:rPr sz="2200" spc="-15" dirty="0">
                <a:latin typeface="Calibri"/>
                <a:cs typeface="Calibri"/>
              </a:rPr>
              <a:t>уже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навсегда».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38708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302" y="445332"/>
            <a:ext cx="5850255" cy="381515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/>
              <a:t>Игра</a:t>
            </a:r>
            <a:r>
              <a:rPr spc="-50" dirty="0"/>
              <a:t> </a:t>
            </a:r>
            <a:r>
              <a:rPr spc="-5" dirty="0"/>
              <a:t>«Внимание!</a:t>
            </a:r>
            <a:r>
              <a:rPr spc="-40" dirty="0"/>
              <a:t> </a:t>
            </a:r>
            <a:r>
              <a:rPr spc="-10" dirty="0"/>
              <a:t>Розыск»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61846"/>
            <a:ext cx="3787775" cy="45890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Каждой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группе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предлагается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четыре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описания</a:t>
            </a:r>
            <a:endParaRPr sz="2000">
              <a:latin typeface="Calibri"/>
              <a:cs typeface="Calibri"/>
            </a:endParaRPr>
          </a:p>
          <a:p>
            <a:pPr marL="355600" marR="53340" indent="-342900">
              <a:lnSpc>
                <a:spcPts val="1920"/>
              </a:lnSpc>
              <a:spcBef>
                <a:spcPts val="459"/>
              </a:spcBef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пять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рисунков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изображениями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растений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(гербарии).</a:t>
            </a:r>
            <a:endParaRPr sz="2000">
              <a:latin typeface="Calibri"/>
              <a:cs typeface="Calibri"/>
            </a:endParaRPr>
          </a:p>
          <a:p>
            <a:pPr marL="355600" marR="831215" indent="-342900">
              <a:lnSpc>
                <a:spcPct val="80000"/>
              </a:lnSpc>
              <a:spcBef>
                <a:spcPts val="500"/>
              </a:spcBef>
            </a:pPr>
            <a:r>
              <a:rPr sz="2000" spc="-10" dirty="0">
                <a:latin typeface="Calibri"/>
                <a:cs typeface="Calibri"/>
              </a:rPr>
              <a:t>Предлагается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описанию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(«фотороботу»)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определить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растение,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 для</a:t>
            </a:r>
            <a:r>
              <a:rPr sz="2000" spc="-10" dirty="0">
                <a:latin typeface="Calibri"/>
                <a:cs typeface="Calibri"/>
              </a:rPr>
              <a:t> пятого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составить</a:t>
            </a:r>
            <a:endParaRPr sz="2000">
              <a:latin typeface="Calibri"/>
              <a:cs typeface="Calibri"/>
            </a:endParaRPr>
          </a:p>
          <a:p>
            <a:pPr marL="12700"/>
            <a:r>
              <a:rPr sz="2000" spc="-5" dirty="0">
                <a:latin typeface="Calibri"/>
                <a:cs typeface="Calibri"/>
              </a:rPr>
              <a:t>описание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самому,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указав:</a:t>
            </a:r>
            <a:endParaRPr sz="2000">
              <a:latin typeface="Calibri"/>
              <a:cs typeface="Calibri"/>
            </a:endParaRPr>
          </a:p>
          <a:p>
            <a:pPr marL="260985" indent="-248920">
              <a:buAutoNum type="arabicPeriod"/>
              <a:tabLst>
                <a:tab pos="261620" algn="l"/>
              </a:tabLst>
            </a:pPr>
            <a:r>
              <a:rPr sz="2000" spc="-5" dirty="0">
                <a:latin typeface="Calibri"/>
                <a:cs typeface="Calibri"/>
              </a:rPr>
              <a:t>жизненная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форма;</a:t>
            </a:r>
            <a:endParaRPr sz="2000">
              <a:latin typeface="Calibri"/>
              <a:cs typeface="Calibri"/>
            </a:endParaRPr>
          </a:p>
          <a:p>
            <a:pPr marL="260985" indent="-248920">
              <a:buAutoNum type="arabicPeriod"/>
              <a:tabLst>
                <a:tab pos="261620" algn="l"/>
              </a:tabLst>
            </a:pPr>
            <a:r>
              <a:rPr sz="2000" spc="-5" dirty="0">
                <a:latin typeface="Calibri"/>
                <a:cs typeface="Calibri"/>
              </a:rPr>
              <a:t>характер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стебля;</a:t>
            </a:r>
            <a:endParaRPr sz="2000">
              <a:latin typeface="Calibri"/>
              <a:cs typeface="Calibri"/>
            </a:endParaRPr>
          </a:p>
          <a:p>
            <a:pPr marL="261620" marR="1074420" indent="-261620">
              <a:lnSpc>
                <a:spcPts val="1920"/>
              </a:lnSpc>
              <a:spcBef>
                <a:spcPts val="465"/>
              </a:spcBef>
              <a:buAutoNum type="arabicPeriod"/>
              <a:tabLst>
                <a:tab pos="261620" algn="l"/>
              </a:tabLst>
            </a:pPr>
            <a:r>
              <a:rPr sz="2000" spc="-10" dirty="0">
                <a:latin typeface="Calibri"/>
                <a:cs typeface="Calibri"/>
              </a:rPr>
              <a:t>листорасположение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особенности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листьев;</a:t>
            </a:r>
            <a:endParaRPr sz="2000">
              <a:latin typeface="Calibri"/>
              <a:cs typeface="Calibri"/>
            </a:endParaRPr>
          </a:p>
          <a:p>
            <a:pPr marL="261620" marR="497840" indent="-261620">
              <a:lnSpc>
                <a:spcPct val="80000"/>
              </a:lnSpc>
              <a:spcBef>
                <a:spcPts val="500"/>
              </a:spcBef>
              <a:buAutoNum type="arabicPeriod"/>
              <a:tabLst>
                <a:tab pos="261620" algn="l"/>
              </a:tabLst>
            </a:pPr>
            <a:r>
              <a:rPr sz="2000" spc="-5" dirty="0">
                <a:latin typeface="Calibri"/>
                <a:cs typeface="Calibri"/>
              </a:rPr>
              <a:t>особенности </a:t>
            </a:r>
            <a:r>
              <a:rPr sz="2000" spc="-10" dirty="0">
                <a:latin typeface="Calibri"/>
                <a:cs typeface="Calibri"/>
              </a:rPr>
              <a:t>расположения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цветков;</a:t>
            </a:r>
            <a:endParaRPr sz="2000">
              <a:latin typeface="Calibri"/>
              <a:cs typeface="Calibri"/>
            </a:endParaRPr>
          </a:p>
          <a:p>
            <a:pPr marL="260985" indent="-248920">
              <a:buAutoNum type="arabicPeriod"/>
              <a:tabLst>
                <a:tab pos="261620" algn="l"/>
              </a:tabLst>
            </a:pPr>
            <a:r>
              <a:rPr sz="2000" spc="-15" dirty="0">
                <a:latin typeface="Calibri"/>
                <a:cs typeface="Calibri"/>
              </a:rPr>
              <a:t>плод.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4751" y="1357261"/>
            <a:ext cx="3143250" cy="5010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369015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057" y="162938"/>
            <a:ext cx="9208008" cy="99835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3200" b="1" spc="-5" dirty="0" smtClean="0"/>
              <a:t>На что обращаю внимание при подготовке к уроку</a:t>
            </a:r>
            <a:endParaRPr lang="ru-RU"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88288" y="921791"/>
            <a:ext cx="9532368" cy="66274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spcBef>
                <a:spcPts val="1060"/>
              </a:spcBef>
              <a:buFont typeface="Arial MT"/>
              <a:buChar char="•"/>
              <a:tabLst>
                <a:tab pos="355600" algn="l"/>
              </a:tabLst>
            </a:pPr>
            <a:endParaRPr lang="ru-RU" spc="-15" dirty="0" smtClean="0">
              <a:solidFill>
                <a:srgbClr val="002060"/>
              </a:solidFill>
              <a:cs typeface="Calibri"/>
            </a:endParaRPr>
          </a:p>
          <a:p>
            <a:pPr marL="355600" indent="-342900">
              <a:spcBef>
                <a:spcPts val="1060"/>
              </a:spcBef>
              <a:buFont typeface="Arial MT"/>
              <a:buChar char="•"/>
              <a:tabLst>
                <a:tab pos="355600" algn="l"/>
              </a:tabLst>
            </a:pPr>
            <a:endParaRPr lang="ru-RU" sz="2800" spc="-15" dirty="0" smtClean="0">
              <a:solidFill>
                <a:srgbClr val="002060"/>
              </a:solidFill>
              <a:cs typeface="Calibri"/>
            </a:endParaRPr>
          </a:p>
          <a:p>
            <a:pPr marL="355600" indent="-342900">
              <a:spcBef>
                <a:spcPts val="1060"/>
              </a:spcBef>
              <a:buFont typeface="Arial MT"/>
              <a:buChar char="•"/>
              <a:tabLst>
                <a:tab pos="355600" algn="l"/>
              </a:tabLst>
            </a:pPr>
            <a:r>
              <a:rPr lang="ru-RU" sz="2800" spc="-15" dirty="0" smtClean="0">
                <a:solidFill>
                  <a:srgbClr val="002060"/>
                </a:solidFill>
                <a:cs typeface="Calibri"/>
              </a:rPr>
              <a:t>Особенности урока по ФГОС</a:t>
            </a:r>
          </a:p>
          <a:p>
            <a:pPr marL="355600" indent="-342900">
              <a:spcBef>
                <a:spcPts val="1060"/>
              </a:spcBef>
              <a:buFont typeface="Arial MT"/>
              <a:buChar char="•"/>
              <a:tabLst>
                <a:tab pos="355600" algn="l"/>
              </a:tabLst>
            </a:pPr>
            <a:endParaRPr lang="ru-RU" sz="2800" spc="-15" dirty="0" smtClean="0">
              <a:solidFill>
                <a:srgbClr val="002060"/>
              </a:solidFill>
              <a:cs typeface="Calibri"/>
            </a:endParaRPr>
          </a:p>
          <a:p>
            <a:pPr marL="355600" indent="-342900">
              <a:spcBef>
                <a:spcPts val="106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5" dirty="0" err="1" smtClean="0">
                <a:solidFill>
                  <a:srgbClr val="002060"/>
                </a:solidFill>
                <a:cs typeface="Calibri"/>
              </a:rPr>
              <a:t>Системно-деятельностный</a:t>
            </a:r>
            <a:r>
              <a:rPr sz="2800" spc="-25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sz="2800" spc="-50" dirty="0" err="1" smtClean="0">
                <a:solidFill>
                  <a:srgbClr val="002060"/>
                </a:solidFill>
                <a:cs typeface="Calibri"/>
              </a:rPr>
              <a:t>подход</a:t>
            </a:r>
            <a:endParaRPr lang="ru-RU" sz="2800" spc="-50" dirty="0" smtClean="0">
              <a:solidFill>
                <a:srgbClr val="002060"/>
              </a:solidFill>
              <a:cs typeface="Calibri"/>
            </a:endParaRPr>
          </a:p>
          <a:p>
            <a:pPr marL="355600" indent="-342900">
              <a:spcBef>
                <a:spcPts val="1060"/>
              </a:spcBef>
              <a:buFont typeface="Arial MT"/>
              <a:buChar char="•"/>
              <a:tabLst>
                <a:tab pos="355600" algn="l"/>
              </a:tabLst>
            </a:pPr>
            <a:endParaRPr sz="2800" dirty="0">
              <a:solidFill>
                <a:srgbClr val="002060"/>
              </a:solidFill>
              <a:cs typeface="Calibri"/>
            </a:endParaRPr>
          </a:p>
          <a:p>
            <a:pPr marL="355600" marR="694055" indent="-342900"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2060"/>
                </a:solidFill>
                <a:cs typeface="Calibri"/>
              </a:rPr>
              <a:t>Формирование</a:t>
            </a:r>
            <a:r>
              <a:rPr sz="2800" spc="-8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универсальных </a:t>
            </a:r>
            <a:r>
              <a:rPr sz="2800" spc="-890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5" dirty="0" err="1">
                <a:solidFill>
                  <a:srgbClr val="002060"/>
                </a:solidFill>
                <a:cs typeface="Calibri"/>
              </a:rPr>
              <a:t>учебных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0" dirty="0" err="1" smtClean="0">
                <a:solidFill>
                  <a:srgbClr val="002060"/>
                </a:solidFill>
                <a:cs typeface="Calibri"/>
              </a:rPr>
              <a:t>действий</a:t>
            </a:r>
            <a:endParaRPr lang="ru-RU" sz="2800" spc="-10" dirty="0" smtClean="0">
              <a:solidFill>
                <a:srgbClr val="002060"/>
              </a:solidFill>
              <a:cs typeface="Calibri"/>
            </a:endParaRPr>
          </a:p>
          <a:p>
            <a:pPr marL="355600" marR="694055" indent="-342900"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endParaRPr lang="ru-RU" sz="2800" spc="-10" dirty="0" smtClean="0">
              <a:solidFill>
                <a:srgbClr val="002060"/>
              </a:solidFill>
              <a:cs typeface="Calibri"/>
            </a:endParaRPr>
          </a:p>
          <a:p>
            <a:pPr marL="355600" marR="694055" indent="-342900"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lang="ru-RU" sz="2800" spc="-10" dirty="0" smtClean="0">
                <a:solidFill>
                  <a:srgbClr val="002060"/>
                </a:solidFill>
                <a:cs typeface="Calibri"/>
              </a:rPr>
              <a:t>Развитие естественнонаучной грамотности</a:t>
            </a:r>
            <a:endParaRPr sz="2800" dirty="0">
              <a:solidFill>
                <a:srgbClr val="002060"/>
              </a:solidFill>
              <a:cs typeface="Calibri"/>
            </a:endParaRPr>
          </a:p>
          <a:p>
            <a:pPr marL="355600" indent="-342900">
              <a:spcBef>
                <a:spcPts val="965"/>
              </a:spcBef>
              <a:buFont typeface="Arial MT"/>
              <a:buChar char="•"/>
              <a:tabLst>
                <a:tab pos="355600" algn="l"/>
              </a:tabLst>
            </a:pPr>
            <a:endParaRPr lang="ru-RU" sz="2800" spc="-10" dirty="0" smtClean="0">
              <a:solidFill>
                <a:srgbClr val="002060"/>
              </a:solidFill>
              <a:cs typeface="Calibri"/>
            </a:endParaRPr>
          </a:p>
          <a:p>
            <a:pPr marL="355600" indent="-342900">
              <a:spcBef>
                <a:spcPts val="965"/>
              </a:spcBef>
              <a:buFont typeface="Arial MT"/>
              <a:buChar char="•"/>
              <a:tabLst>
                <a:tab pos="355600" algn="l"/>
              </a:tabLst>
            </a:pPr>
            <a:endParaRPr lang="ru-RU" sz="2800" spc="-10" dirty="0" smtClean="0">
              <a:solidFill>
                <a:srgbClr val="002060"/>
              </a:solidFill>
              <a:cs typeface="Calibri"/>
            </a:endParaRPr>
          </a:p>
          <a:p>
            <a:pPr marL="355600" indent="-342900">
              <a:spcBef>
                <a:spcPts val="965"/>
              </a:spcBef>
              <a:buFont typeface="Arial MT"/>
              <a:buChar char="•"/>
              <a:tabLst>
                <a:tab pos="355600" algn="l"/>
              </a:tabLst>
            </a:pPr>
            <a:endParaRPr sz="28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78265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1162" y="4143439"/>
            <a:ext cx="2239264" cy="2142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72204" y="974471"/>
            <a:ext cx="5651500" cy="1304290"/>
            <a:chOff x="2648204" y="974471"/>
            <a:chExt cx="5651500" cy="1304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8204" y="974471"/>
              <a:ext cx="5651500" cy="13036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6016" y="1176528"/>
              <a:ext cx="4456176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40935" y="1266520"/>
            <a:ext cx="3942715" cy="51435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Познавательные</a:t>
            </a:r>
            <a:r>
              <a:rPr sz="3200" i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spc="-80" dirty="0">
                <a:solidFill>
                  <a:srgbClr val="FF0000"/>
                </a:solidFill>
                <a:latin typeface="Calibri"/>
                <a:cs typeface="Calibri"/>
              </a:rPr>
              <a:t>УУД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3598" y="2433573"/>
            <a:ext cx="574167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общеучебные действия, </a:t>
            </a:r>
            <a:r>
              <a:rPr sz="3600" spc="-5" dirty="0">
                <a:latin typeface="Calibri"/>
                <a:cs typeface="Calibri"/>
              </a:rPr>
              <a:t> обеспечивающие </a:t>
            </a:r>
            <a:r>
              <a:rPr sz="3600" dirty="0">
                <a:latin typeface="Calibri"/>
                <a:cs typeface="Calibri"/>
              </a:rPr>
              <a:t>поиск и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отбор информации,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моделирование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содержания,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способы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решения </a:t>
            </a:r>
            <a:r>
              <a:rPr sz="3600" dirty="0">
                <a:latin typeface="Calibri"/>
                <a:cs typeface="Calibri"/>
              </a:rPr>
              <a:t>задач.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59457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882" y="2564904"/>
            <a:ext cx="1939670" cy="7920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882" y="3828808"/>
            <a:ext cx="1939670" cy="7920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76" y="5389219"/>
            <a:ext cx="1939670" cy="7920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217" y="73279"/>
            <a:ext cx="2239264" cy="21426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72204" y="974471"/>
            <a:ext cx="5651500" cy="1304290"/>
            <a:chOff x="2648204" y="974471"/>
            <a:chExt cx="5651500" cy="13042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8204" y="974471"/>
              <a:ext cx="5651500" cy="13036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6016" y="1176528"/>
              <a:ext cx="4456176" cy="65989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40935" y="1266520"/>
            <a:ext cx="3942715" cy="51435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Познавательные</a:t>
            </a:r>
            <a:r>
              <a:rPr sz="3200" i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spc="-80" dirty="0">
                <a:solidFill>
                  <a:srgbClr val="FF0000"/>
                </a:solidFill>
                <a:latin typeface="Calibri"/>
                <a:cs typeface="Calibri"/>
              </a:rPr>
              <a:t>УУД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7547" y="4713732"/>
            <a:ext cx="68580" cy="685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88994" y="2707387"/>
            <a:ext cx="5863590" cy="3467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Анализ,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сравнение,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умение классифицировать,</a:t>
            </a:r>
            <a:endParaRPr sz="2000">
              <a:latin typeface="Calibri"/>
              <a:cs typeface="Calibri"/>
            </a:endParaRPr>
          </a:p>
          <a:p>
            <a:pPr marL="12700" marR="5080"/>
            <a:r>
              <a:rPr sz="2000" b="1" spc="-5" dirty="0">
                <a:latin typeface="Calibri"/>
                <a:cs typeface="Calibri"/>
              </a:rPr>
              <a:t>обобщать, умение </a:t>
            </a:r>
            <a:r>
              <a:rPr sz="2000" b="1" dirty="0">
                <a:latin typeface="Calibri"/>
                <a:cs typeface="Calibri"/>
              </a:rPr>
              <a:t>строить </a:t>
            </a:r>
            <a:r>
              <a:rPr sz="2000" b="1" spc="-5" dirty="0">
                <a:latin typeface="Calibri"/>
                <a:cs typeface="Calibri"/>
              </a:rPr>
              <a:t>логическое рассуждение, </a:t>
            </a:r>
            <a:r>
              <a:rPr sz="2000" b="1" spc="-4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устанавливать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причинно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10" dirty="0">
                <a:latin typeface="Calibri"/>
                <a:cs typeface="Calibri"/>
              </a:rPr>
              <a:t>следственные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связи.</a:t>
            </a:r>
            <a:endParaRPr sz="200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600">
              <a:latin typeface="Calibri"/>
              <a:cs typeface="Calibri"/>
            </a:endParaRPr>
          </a:p>
          <a:p>
            <a:pPr marL="12700"/>
            <a:r>
              <a:rPr sz="2000" b="1" dirty="0">
                <a:latin typeface="Calibri"/>
                <a:cs typeface="Calibri"/>
              </a:rPr>
              <a:t>Найти,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выделить,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анализировать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необходимую</a:t>
            </a:r>
            <a:endParaRPr sz="20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информацию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источников,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оценивать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ее</a:t>
            </a:r>
            <a:endParaRPr sz="2000">
              <a:latin typeface="Calibri"/>
              <a:cs typeface="Calibri"/>
            </a:endParaRPr>
          </a:p>
          <a:p>
            <a:pPr marL="12700"/>
            <a:r>
              <a:rPr sz="2000" b="1" spc="-5" dirty="0">
                <a:latin typeface="Calibri"/>
                <a:cs typeface="Calibri"/>
              </a:rPr>
              <a:t>достоверность</a:t>
            </a:r>
            <a:r>
              <a:rPr sz="2000" b="1" i="1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850">
              <a:latin typeface="Calibri"/>
              <a:cs typeface="Calibri"/>
            </a:endParaRPr>
          </a:p>
          <a:p>
            <a:pPr marL="12700" marR="189230">
              <a:lnSpc>
                <a:spcPct val="100200"/>
              </a:lnSpc>
            </a:pPr>
            <a:r>
              <a:rPr sz="2000" b="1" spc="-20" dirty="0">
                <a:latin typeface="Calibri"/>
                <a:cs typeface="Calibri"/>
              </a:rPr>
              <a:t>Умение </a:t>
            </a:r>
            <a:r>
              <a:rPr sz="2000" b="1" spc="-5" dirty="0">
                <a:latin typeface="Calibri"/>
                <a:cs typeface="Calibri"/>
              </a:rPr>
              <a:t>работать </a:t>
            </a:r>
            <a:r>
              <a:rPr sz="2000" b="1" dirty="0">
                <a:latin typeface="Calibri"/>
                <a:cs typeface="Calibri"/>
              </a:rPr>
              <a:t>с информацией: </a:t>
            </a:r>
            <a:r>
              <a:rPr sz="2000" b="1" spc="-5" dirty="0">
                <a:latin typeface="Calibri"/>
                <a:cs typeface="Calibri"/>
              </a:rPr>
              <a:t>составление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тезисов, планов, преобразование </a:t>
            </a:r>
            <a:r>
              <a:rPr sz="2000" b="1" spc="-10" dirty="0">
                <a:latin typeface="Calibri"/>
                <a:cs typeface="Calibri"/>
              </a:rPr>
              <a:t>текстов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схемы,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таблицы,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моделирование.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86093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213" y="1622553"/>
            <a:ext cx="7259955" cy="1671955"/>
          </a:xfrm>
          <a:prstGeom prst="rect">
            <a:avLst/>
          </a:prstGeom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86995" marR="5080" indent="-74930">
              <a:spcBef>
                <a:spcPts val="100"/>
              </a:spcBef>
            </a:pPr>
            <a:r>
              <a:rPr sz="5400" spc="-10" dirty="0"/>
              <a:t>Приёмы</a:t>
            </a:r>
            <a:r>
              <a:rPr sz="5400" spc="-95" dirty="0"/>
              <a:t> </a:t>
            </a:r>
            <a:r>
              <a:rPr sz="5400" spc="-5" dirty="0"/>
              <a:t>формирования </a:t>
            </a:r>
            <a:r>
              <a:rPr sz="5400" spc="-1205" dirty="0"/>
              <a:t> </a:t>
            </a:r>
            <a:r>
              <a:rPr sz="5400" spc="-10" dirty="0"/>
              <a:t>общеучебных</a:t>
            </a:r>
            <a:r>
              <a:rPr sz="5400" spc="-65" dirty="0"/>
              <a:t> </a:t>
            </a:r>
            <a:r>
              <a:rPr sz="5400" spc="-15" dirty="0"/>
              <a:t>действий</a:t>
            </a:r>
            <a:endParaRPr sz="5400"/>
          </a:p>
        </p:txBody>
      </p:sp>
    </p:spTree>
    <p:extLst>
      <p:ext uri="{BB962C8B-B14F-4D97-AF65-F5344CB8AC3E}">
        <p14:creationId xmlns="" xmlns:p14="http://schemas.microsoft.com/office/powerpoint/2010/main" val="403710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6171" y="-803709"/>
            <a:ext cx="3454401" cy="148951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281555" marR="5080" indent="-1536700">
              <a:spcBef>
                <a:spcPts val="95"/>
              </a:spcBef>
            </a:pPr>
            <a:r>
              <a:rPr spc="-10" dirty="0"/>
              <a:t>Обучение</a:t>
            </a:r>
            <a:r>
              <a:rPr spc="-45" dirty="0"/>
              <a:t> </a:t>
            </a:r>
            <a:r>
              <a:rPr spc="-10" dirty="0"/>
              <a:t>приемам</a:t>
            </a:r>
            <a:r>
              <a:rPr spc="-45" dirty="0"/>
              <a:t> </a:t>
            </a:r>
            <a:r>
              <a:rPr spc="-15" dirty="0"/>
              <a:t>поиска </a:t>
            </a:r>
            <a:r>
              <a:rPr spc="-890" dirty="0"/>
              <a:t> </a:t>
            </a:r>
            <a:r>
              <a:rPr spc="-5" dirty="0"/>
              <a:t>информации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471536"/>
            <a:ext cx="7704455" cy="301561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spcBef>
                <a:spcPts val="1120"/>
              </a:spcBef>
            </a:pPr>
            <a:r>
              <a:rPr sz="4000" spc="-5" dirty="0">
                <a:latin typeface="Calibri"/>
                <a:cs typeface="Calibri"/>
              </a:rPr>
              <a:t>Поиск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информации в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Интернете:</a:t>
            </a:r>
            <a:endParaRPr sz="4000">
              <a:latin typeface="Calibri"/>
              <a:cs typeface="Calibri"/>
            </a:endParaRPr>
          </a:p>
          <a:p>
            <a:pPr marL="355600" indent="-342900">
              <a:spcBef>
                <a:spcPts val="82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Указание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адреса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страницы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Передвижение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гиперссылкам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Wingdings"/>
              <a:buChar char=""/>
              <a:tabLst>
                <a:tab pos="446405" algn="l"/>
              </a:tabLst>
            </a:pPr>
            <a:r>
              <a:rPr sz="3200" spc="-5" dirty="0">
                <a:latin typeface="Calibri"/>
                <a:cs typeface="Calibri"/>
              </a:rPr>
              <a:t>Обращение </a:t>
            </a:r>
            <a:r>
              <a:rPr sz="3200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поисковой системе </a:t>
            </a:r>
            <a:r>
              <a:rPr sz="3200" spc="-15" dirty="0">
                <a:latin typeface="Calibri"/>
                <a:cs typeface="Calibri"/>
              </a:rPr>
              <a:t>Яндекс 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Google,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Rambler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некоторые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другие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3764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007" y="461594"/>
            <a:ext cx="7171055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5" dirty="0"/>
              <a:t>Приемы</a:t>
            </a:r>
            <a:r>
              <a:rPr sz="4400" spc="-25" dirty="0"/>
              <a:t> </a:t>
            </a:r>
            <a:r>
              <a:rPr sz="4400" spc="-5" dirty="0"/>
              <a:t>работы</a:t>
            </a:r>
            <a:r>
              <a:rPr sz="4400" spc="-20" dirty="0"/>
              <a:t> </a:t>
            </a:r>
            <a:r>
              <a:rPr sz="4400" dirty="0"/>
              <a:t>с</a:t>
            </a:r>
            <a:r>
              <a:rPr sz="4400" spc="-25" dirty="0"/>
              <a:t> </a:t>
            </a:r>
            <a:r>
              <a:rPr sz="4400" spc="-5" dirty="0"/>
              <a:t>учебником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0" y="1545081"/>
            <a:ext cx="8058784" cy="49796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990600" indent="-342900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найди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место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учебнике,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где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описывается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объект,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представленный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рисунке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...;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уточни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текст,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упрости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его,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так,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чтобы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смысл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потерялся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(упражнение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«редактор»);</a:t>
            </a:r>
            <a:endParaRPr sz="2500">
              <a:latin typeface="Calibri"/>
              <a:cs typeface="Calibri"/>
            </a:endParaRPr>
          </a:p>
          <a:p>
            <a:pPr marL="355600" indent="-342900">
              <a:spcBef>
                <a:spcPts val="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поставь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вопросы к </a:t>
            </a:r>
            <a:r>
              <a:rPr sz="2500" spc="-10" dirty="0">
                <a:latin typeface="Calibri"/>
                <a:cs typeface="Calibri"/>
              </a:rPr>
              <a:t>данному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абзацу;</a:t>
            </a:r>
            <a:endParaRPr sz="250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составь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суждение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тексту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параграфа;</a:t>
            </a:r>
            <a:endParaRPr sz="25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расскажи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spc="-10" dirty="0">
                <a:latin typeface="Calibri"/>
                <a:cs typeface="Calibri"/>
              </a:rPr>
              <a:t> опорным </a:t>
            </a:r>
            <a:r>
              <a:rPr sz="2500" spc="-5" dirty="0">
                <a:latin typeface="Calibri"/>
                <a:cs typeface="Calibri"/>
              </a:rPr>
              <a:t>словам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(разверни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информацию);</a:t>
            </a:r>
            <a:endParaRPr sz="25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заполни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«слепой </a:t>
            </a:r>
            <a:r>
              <a:rPr sz="2500" spc="-10" dirty="0">
                <a:latin typeface="Calibri"/>
                <a:cs typeface="Calibri"/>
              </a:rPr>
              <a:t>текст»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терминами из изучаемой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темы;</a:t>
            </a:r>
            <a:endParaRPr sz="250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создай </a:t>
            </a:r>
            <a:r>
              <a:rPr sz="2500" spc="-15" dirty="0">
                <a:latin typeface="Calibri"/>
                <a:cs typeface="Calibri"/>
              </a:rPr>
              <a:t>таблицу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(сверни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информацию) ;</a:t>
            </a:r>
            <a:endParaRPr sz="2500">
              <a:latin typeface="Calibri"/>
              <a:cs typeface="Calibri"/>
            </a:endParaRPr>
          </a:p>
          <a:p>
            <a:pPr marL="355600" marR="773430" indent="-342900">
              <a:lnSpc>
                <a:spcPct val="8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составь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план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изучения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темы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...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(алгоритмируя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его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зависимости </a:t>
            </a:r>
            <a:r>
              <a:rPr sz="2500" spc="-15" dirty="0">
                <a:latin typeface="Calibri"/>
                <a:cs typeface="Calibri"/>
              </a:rPr>
              <a:t>от того, </a:t>
            </a:r>
            <a:r>
              <a:rPr sz="2500" spc="-10" dirty="0">
                <a:latin typeface="Calibri"/>
                <a:cs typeface="Calibri"/>
              </a:rPr>
              <a:t>что мы </a:t>
            </a:r>
            <a:r>
              <a:rPr sz="2500" spc="-5" dirty="0">
                <a:latin typeface="Calibri"/>
                <a:cs typeface="Calibri"/>
              </a:rPr>
              <a:t>изучаем - процесс,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вещества,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свойства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веществ);</a:t>
            </a:r>
            <a:endParaRPr sz="2500">
              <a:latin typeface="Calibri"/>
              <a:cs typeface="Calibri"/>
            </a:endParaRPr>
          </a:p>
          <a:p>
            <a:pPr marL="355600" marR="154305" indent="-342900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составь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предложения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теме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...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используя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слова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«так,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как»,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«потому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что»,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следовательно»,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«если,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то».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94077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2008" y="418234"/>
            <a:ext cx="4429760" cy="504625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0" dirty="0"/>
              <a:t>Работа</a:t>
            </a:r>
            <a:r>
              <a:rPr sz="3200" b="1" spc="-30" dirty="0"/>
              <a:t> </a:t>
            </a:r>
            <a:r>
              <a:rPr sz="3200" b="1" spc="-5" dirty="0"/>
              <a:t>с</a:t>
            </a:r>
            <a:r>
              <a:rPr sz="3200" b="1" spc="-40" dirty="0"/>
              <a:t> </a:t>
            </a:r>
            <a:r>
              <a:rPr sz="3200" b="1" spc="-5" dirty="0"/>
              <a:t>понятиями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104645"/>
            <a:ext cx="7884795" cy="5087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985" indent="-248920">
              <a:spcBef>
                <a:spcPts val="105"/>
              </a:spcBef>
              <a:buAutoNum type="arabicPeriod"/>
              <a:tabLst>
                <a:tab pos="261620" algn="l"/>
              </a:tabLst>
            </a:pPr>
            <a:r>
              <a:rPr sz="2000" spc="-5" dirty="0">
                <a:latin typeface="Calibri"/>
                <a:cs typeface="Calibri"/>
              </a:rPr>
              <a:t>Проговаривание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терминов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вслух.</a:t>
            </a:r>
          </a:p>
          <a:p>
            <a:pPr marL="260985" indent="-248920">
              <a:buAutoNum type="arabicPeriod"/>
              <a:tabLst>
                <a:tab pos="261620" algn="l"/>
              </a:tabLst>
            </a:pPr>
            <a:r>
              <a:rPr sz="2000" spc="-5" dirty="0">
                <a:latin typeface="Calibri"/>
                <a:cs typeface="Calibri"/>
              </a:rPr>
              <a:t>Работа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над</a:t>
            </a:r>
            <a:r>
              <a:rPr sz="2000" spc="-5" dirty="0">
                <a:latin typeface="Calibri"/>
                <a:cs typeface="Calibri"/>
              </a:rPr>
              <a:t> усвоением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орфографии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новых терминов.</a:t>
            </a:r>
          </a:p>
          <a:p>
            <a:pPr marL="260985" indent="-248920">
              <a:buAutoNum type="arabicPeriod"/>
              <a:tabLst>
                <a:tab pos="261620" algn="l"/>
              </a:tabLst>
            </a:pPr>
            <a:r>
              <a:rPr sz="2000" spc="-15" dirty="0">
                <a:latin typeface="Calibri"/>
                <a:cs typeface="Calibri"/>
              </a:rPr>
              <a:t>Тренировочные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упражнения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5" dirty="0">
                <a:latin typeface="Calibri"/>
                <a:cs typeface="Calibri"/>
              </a:rPr>
              <a:t> соотнесения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термина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понятием.</a:t>
            </a:r>
            <a:endParaRPr sz="2000" dirty="0">
              <a:latin typeface="Calibri"/>
              <a:cs typeface="Calibri"/>
            </a:endParaRPr>
          </a:p>
          <a:p>
            <a:pPr marL="260985" indent="-248920">
              <a:buAutoNum type="arabicPeriod"/>
              <a:tabLst>
                <a:tab pos="261620" algn="l"/>
              </a:tabLst>
            </a:pPr>
            <a:r>
              <a:rPr sz="2000" spc="-5" dirty="0">
                <a:latin typeface="Calibri"/>
                <a:cs typeface="Calibri"/>
              </a:rPr>
              <a:t>Использование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терминов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различных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учебных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ситуациях.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41265"/>
            <a:r>
              <a:rPr sz="2000" b="1" dirty="0">
                <a:latin typeface="Calibri"/>
                <a:cs typeface="Calibri"/>
              </a:rPr>
              <a:t>Игра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«Полслова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вами»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Игра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«Горячий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стул»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/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закрепления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терминов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 marL="274955" marR="5080" indent="-274955">
              <a:lnSpc>
                <a:spcPct val="80000"/>
              </a:lnSpc>
              <a:spcBef>
                <a:spcPts val="480"/>
              </a:spcBef>
              <a:buAutoNum type="arabicParenR"/>
              <a:tabLst>
                <a:tab pos="274955" algn="l"/>
              </a:tabLst>
            </a:pPr>
            <a:r>
              <a:rPr sz="2000" spc="-5" dirty="0">
                <a:latin typeface="Calibri"/>
                <a:cs typeface="Calibri"/>
              </a:rPr>
              <a:t>составить </a:t>
            </a:r>
            <a:r>
              <a:rPr sz="2000" dirty="0">
                <a:latin typeface="Calibri"/>
                <a:cs typeface="Calibri"/>
              </a:rPr>
              <a:t>словарь, </a:t>
            </a:r>
            <a:r>
              <a:rPr sz="2000" spc="-10" dirty="0">
                <a:latin typeface="Calibri"/>
                <a:cs typeface="Calibri"/>
              </a:rPr>
              <a:t>пользуясь текстом </a:t>
            </a:r>
            <a:r>
              <a:rPr sz="2000" spc="-5" dirty="0">
                <a:latin typeface="Calibri"/>
                <a:cs typeface="Calibri"/>
              </a:rPr>
              <a:t>учебника </a:t>
            </a:r>
            <a:r>
              <a:rPr sz="2000" spc="-20" dirty="0">
                <a:latin typeface="Calibri"/>
                <a:cs typeface="Calibri"/>
              </a:rPr>
              <a:t>одного </a:t>
            </a:r>
            <a:r>
              <a:rPr sz="2000" dirty="0">
                <a:latin typeface="Calibri"/>
                <a:cs typeface="Calibri"/>
              </a:rPr>
              <a:t>параграфа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темы.</a:t>
            </a:r>
            <a:endParaRPr sz="2000" dirty="0">
              <a:latin typeface="Calibri"/>
              <a:cs typeface="Calibri"/>
            </a:endParaRPr>
          </a:p>
          <a:p>
            <a:pPr marL="274955" marR="995680" indent="-274955">
              <a:lnSpc>
                <a:spcPts val="1920"/>
              </a:lnSpc>
              <a:spcBef>
                <a:spcPts val="465"/>
              </a:spcBef>
              <a:buAutoNum type="arabicParenR"/>
              <a:tabLst>
                <a:tab pos="274955" algn="l"/>
              </a:tabLst>
            </a:pPr>
            <a:r>
              <a:rPr sz="2000" dirty="0">
                <a:latin typeface="Calibri"/>
                <a:cs typeface="Calibri"/>
              </a:rPr>
              <a:t>иначе, </a:t>
            </a:r>
            <a:r>
              <a:rPr sz="2000" spc="-5" dirty="0">
                <a:latin typeface="Calibri"/>
                <a:cs typeface="Calibri"/>
              </a:rPr>
              <a:t>чем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учебнике сформулировать </a:t>
            </a:r>
            <a:r>
              <a:rPr sz="2000" spc="-10" dirty="0">
                <a:latin typeface="Calibri"/>
                <a:cs typeface="Calibri"/>
              </a:rPr>
              <a:t>предложение, чтобы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правильно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выразить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мысль.</a:t>
            </a:r>
            <a:endParaRPr sz="2000" dirty="0">
              <a:latin typeface="Calibri"/>
              <a:cs typeface="Calibri"/>
            </a:endParaRPr>
          </a:p>
          <a:p>
            <a:pPr marL="274320" indent="-262255">
              <a:spcBef>
                <a:spcPts val="20"/>
              </a:spcBef>
              <a:buAutoNum type="arabicParenR"/>
              <a:tabLst>
                <a:tab pos="274955" algn="l"/>
              </a:tabLst>
            </a:pPr>
            <a:r>
              <a:rPr sz="2000" spc="-5" dirty="0">
                <a:latin typeface="Calibri"/>
                <a:cs typeface="Calibri"/>
              </a:rPr>
              <a:t>составить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кроссворд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биологических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понятий.</a:t>
            </a:r>
            <a:endParaRPr sz="2000" dirty="0">
              <a:latin typeface="Calibri"/>
              <a:cs typeface="Calibri"/>
            </a:endParaRPr>
          </a:p>
          <a:p>
            <a:pPr marL="274320" indent="-262255">
              <a:buAutoNum type="arabicParenR"/>
              <a:tabLst>
                <a:tab pos="274955" algn="l"/>
              </a:tabLst>
            </a:pPr>
            <a:r>
              <a:rPr sz="2000" dirty="0">
                <a:latin typeface="Calibri"/>
                <a:cs typeface="Calibri"/>
              </a:rPr>
              <a:t>упражнение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узнавание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термина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определению.</a:t>
            </a:r>
            <a:endParaRPr sz="2000" dirty="0">
              <a:latin typeface="Calibri"/>
              <a:cs typeface="Calibri"/>
            </a:endParaRPr>
          </a:p>
          <a:p>
            <a:pPr marL="274320" indent="-262255">
              <a:buAutoNum type="arabicParenR"/>
              <a:tabLst>
                <a:tab pos="274955" algn="l"/>
              </a:tabLst>
            </a:pPr>
            <a:r>
              <a:rPr sz="2000" spc="-5" dirty="0">
                <a:latin typeface="Calibri"/>
                <a:cs typeface="Calibri"/>
              </a:rPr>
              <a:t>биологический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диктант</a:t>
            </a:r>
            <a:endParaRPr sz="2000" dirty="0">
              <a:latin typeface="Calibri"/>
              <a:cs typeface="Calibri"/>
            </a:endParaRPr>
          </a:p>
          <a:p>
            <a:pPr marL="274320" indent="-262255">
              <a:buAutoNum type="arabicParenR"/>
              <a:tabLst>
                <a:tab pos="274955" algn="l"/>
              </a:tabLst>
            </a:pPr>
            <a:r>
              <a:rPr sz="2000" dirty="0">
                <a:latin typeface="Calibri"/>
                <a:cs typeface="Calibri"/>
              </a:rPr>
              <a:t>задание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«Перевертыши»</a:t>
            </a:r>
          </a:p>
        </p:txBody>
      </p:sp>
    </p:spTree>
    <p:extLst>
      <p:ext uri="{BB962C8B-B14F-4D97-AF65-F5344CB8AC3E}">
        <p14:creationId xmlns="" xmlns:p14="http://schemas.microsoft.com/office/powerpoint/2010/main" val="427999940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057" y="264803"/>
            <a:ext cx="7689516" cy="997068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39065" marR="5080" indent="918844">
              <a:spcBef>
                <a:spcPts val="95"/>
              </a:spcBef>
            </a:pPr>
            <a:r>
              <a:rPr sz="3200" b="1" spc="-10" dirty="0"/>
              <a:t>Приёмы формирования </a:t>
            </a:r>
            <a:r>
              <a:rPr sz="3200" b="1" spc="-5" dirty="0"/>
              <a:t> </a:t>
            </a:r>
            <a:r>
              <a:rPr sz="3200" b="1" spc="-10" dirty="0"/>
              <a:t>познавательных</a:t>
            </a:r>
            <a:r>
              <a:rPr sz="3200" b="1" spc="-25" dirty="0"/>
              <a:t> </a:t>
            </a:r>
            <a:r>
              <a:rPr sz="3200" b="1" spc="-5" dirty="0"/>
              <a:t>логических</a:t>
            </a:r>
            <a:r>
              <a:rPr sz="3200" b="1" spc="-25" dirty="0"/>
              <a:t> </a:t>
            </a:r>
            <a:r>
              <a:rPr sz="3200" b="1" spc="-110" dirty="0"/>
              <a:t>УУД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37157"/>
            <a:ext cx="7904480" cy="480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найди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сходства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отличия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(сравни);</a:t>
            </a:r>
            <a:endParaRPr sz="270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на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что </a:t>
            </a:r>
            <a:r>
              <a:rPr sz="2700" spc="-20" dirty="0">
                <a:latin typeface="Calibri"/>
                <a:cs typeface="Calibri"/>
              </a:rPr>
              <a:t>похоже;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поиск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лишнего;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лабиринты;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логические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цепочки;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хитроумные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решения;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составление </a:t>
            </a:r>
            <a:r>
              <a:rPr sz="2700" spc="-10" dirty="0">
                <a:latin typeface="Calibri"/>
                <a:cs typeface="Calibri"/>
              </a:rPr>
              <a:t>схем-опор, схематических </a:t>
            </a:r>
            <a:r>
              <a:rPr sz="2700" spc="-25" dirty="0">
                <a:latin typeface="Calibri"/>
                <a:cs typeface="Calibri"/>
              </a:rPr>
              <a:t>моделей </a:t>
            </a:r>
            <a:r>
              <a:rPr sz="2700" dirty="0">
                <a:latin typeface="Calibri"/>
                <a:cs typeface="Calibri"/>
              </a:rPr>
              <a:t>с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выделением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существенных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характеристик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объекта;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составление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кластеров,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синквейнов,</a:t>
            </a:r>
            <a:endParaRPr sz="2700">
              <a:latin typeface="Calibri"/>
              <a:cs typeface="Calibri"/>
            </a:endParaRPr>
          </a:p>
          <a:p>
            <a:pPr marL="355600" marR="72390" indent="-342900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работа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таблицами,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преобразование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информации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из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одного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вида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другой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(таблицу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текст</a:t>
            </a:r>
            <a:r>
              <a:rPr sz="2700" dirty="0">
                <a:latin typeface="Calibri"/>
                <a:cs typeface="Calibri"/>
              </a:rPr>
              <a:t> и </a:t>
            </a:r>
            <a:r>
              <a:rPr sz="2700" spc="-5" dirty="0">
                <a:latin typeface="Calibri"/>
                <a:cs typeface="Calibri"/>
              </a:rPr>
              <a:t>др.)</a:t>
            </a:r>
            <a:endParaRPr sz="270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составление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5" dirty="0">
                <a:latin typeface="Calibri"/>
                <a:cs typeface="Calibri"/>
              </a:rPr>
              <a:t> распознавание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диаграмм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др.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65627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6670" y="461594"/>
            <a:ext cx="6058535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0" dirty="0"/>
              <a:t>Прием</a:t>
            </a:r>
            <a:r>
              <a:rPr sz="4400" spc="-30" dirty="0"/>
              <a:t> </a:t>
            </a:r>
            <a:r>
              <a:rPr sz="4400" spc="-5" dirty="0"/>
              <a:t>«Найди</a:t>
            </a:r>
            <a:r>
              <a:rPr sz="4400" spc="-35" dirty="0"/>
              <a:t> </a:t>
            </a:r>
            <a:r>
              <a:rPr sz="4400" spc="-25" dirty="0"/>
              <a:t>отличия»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248528" y="1299465"/>
            <a:ext cx="3574415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98780" indent="-342900">
              <a:spcBef>
                <a:spcPts val="100"/>
              </a:spcBef>
              <a:tabLst>
                <a:tab pos="2885440" algn="l"/>
              </a:tabLst>
            </a:pPr>
            <a:r>
              <a:rPr sz="2400" b="1" spc="-5" dirty="0">
                <a:latin typeface="Calibri"/>
                <a:cs typeface="Calibri"/>
              </a:rPr>
              <a:t>Найди </a:t>
            </a:r>
            <a:r>
              <a:rPr sz="2400" b="1" spc="-20" dirty="0">
                <a:latin typeface="Calibri"/>
                <a:cs typeface="Calibri"/>
              </a:rPr>
              <a:t>отличия 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пре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5" dirty="0">
                <a:latin typeface="Calibri"/>
                <a:cs typeface="Calibri"/>
              </a:rPr>
              <a:t>мы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5" dirty="0">
                <a:latin typeface="Calibri"/>
                <a:cs typeface="Calibri"/>
              </a:rPr>
              <a:t>щи</a:t>
            </a:r>
            <a:r>
              <a:rPr sz="2400" b="1" spc="-40" dirty="0">
                <a:latin typeface="Calibri"/>
                <a:cs typeface="Calibri"/>
              </a:rPr>
              <a:t>х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т  </a:t>
            </a:r>
            <a:r>
              <a:rPr sz="2400" b="1" spc="-10" dirty="0">
                <a:latin typeface="Calibri"/>
                <a:cs typeface="Calibri"/>
              </a:rPr>
              <a:t>земноводных:</a:t>
            </a:r>
            <a:endParaRPr sz="2400">
              <a:latin typeface="Calibri"/>
              <a:cs typeface="Calibri"/>
            </a:endParaRPr>
          </a:p>
          <a:p>
            <a:pPr marL="244475" indent="-232410">
              <a:spcBef>
                <a:spcPts val="575"/>
              </a:spcBef>
              <a:buSzPct val="95833"/>
              <a:buAutoNum type="arabicPeriod"/>
              <a:tabLst>
                <a:tab pos="245110" algn="l"/>
              </a:tabLst>
            </a:pPr>
            <a:r>
              <a:rPr sz="2400" spc="-25" dirty="0">
                <a:latin typeface="Calibri"/>
                <a:cs typeface="Calibri"/>
              </a:rPr>
              <a:t>кожа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влажная</a:t>
            </a:r>
            <a:endParaRPr sz="2400">
              <a:latin typeface="Calibri"/>
              <a:cs typeface="Calibri"/>
            </a:endParaRPr>
          </a:p>
          <a:p>
            <a:pPr marL="309880" indent="-297815">
              <a:spcBef>
                <a:spcPts val="575"/>
              </a:spcBef>
              <a:buSzPct val="95833"/>
              <a:buAutoNum type="arabicPeriod"/>
              <a:tabLst>
                <a:tab pos="310515" algn="l"/>
              </a:tabLst>
            </a:pPr>
            <a:r>
              <a:rPr sz="2400" spc="-25" dirty="0">
                <a:latin typeface="Calibri"/>
                <a:cs typeface="Calibri"/>
              </a:rPr>
              <a:t>кожа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сухая</a:t>
            </a:r>
            <a:endParaRPr sz="2400">
              <a:latin typeface="Calibri"/>
              <a:cs typeface="Calibri"/>
            </a:endParaRPr>
          </a:p>
          <a:p>
            <a:pPr marL="244475" indent="-232410">
              <a:spcBef>
                <a:spcPts val="580"/>
              </a:spcBef>
              <a:buSzPct val="95833"/>
              <a:buAutoNum type="arabicPeriod"/>
              <a:tabLst>
                <a:tab pos="245110" algn="l"/>
              </a:tabLst>
            </a:pPr>
            <a:r>
              <a:rPr sz="2400" spc="-5" dirty="0">
                <a:latin typeface="Calibri"/>
                <a:cs typeface="Calibri"/>
              </a:rPr>
              <a:t>трёхкамерное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сердце</a:t>
            </a:r>
            <a:endParaRPr sz="2400">
              <a:latin typeface="Calibri"/>
              <a:cs typeface="Calibri"/>
            </a:endParaRPr>
          </a:p>
          <a:p>
            <a:pPr marL="309880" marR="40640" indent="-309880">
              <a:spcBef>
                <a:spcPts val="575"/>
              </a:spcBef>
              <a:buSzPct val="95833"/>
              <a:buAutoNum type="arabicPeriod"/>
              <a:tabLst>
                <a:tab pos="309880" algn="l"/>
              </a:tabLst>
            </a:pPr>
            <a:r>
              <a:rPr sz="2400" spc="-5" dirty="0">
                <a:latin typeface="Calibri"/>
                <a:cs typeface="Calibri"/>
              </a:rPr>
              <a:t>трёхкамерное </a:t>
            </a:r>
            <a:r>
              <a:rPr sz="2400" spc="-15" dirty="0">
                <a:latin typeface="Calibri"/>
                <a:cs typeface="Calibri"/>
              </a:rPr>
              <a:t>сердце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неполной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перегородкой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желудочке</a:t>
            </a:r>
            <a:endParaRPr sz="2400">
              <a:latin typeface="Calibri"/>
              <a:cs typeface="Calibri"/>
            </a:endParaRPr>
          </a:p>
          <a:p>
            <a:pPr marL="244475" indent="-232410">
              <a:spcBef>
                <a:spcPts val="580"/>
              </a:spcBef>
              <a:buSzPct val="95833"/>
              <a:buAutoNum type="arabicPeriod"/>
              <a:tabLst>
                <a:tab pos="245110" algn="l"/>
              </a:tabLst>
            </a:pPr>
            <a:r>
              <a:rPr sz="2400" spc="-5" dirty="0">
                <a:latin typeface="Calibri"/>
                <a:cs typeface="Calibri"/>
              </a:rPr>
              <a:t>дыхание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кожей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355600"/>
            <a:r>
              <a:rPr sz="2400" spc="-5" dirty="0">
                <a:latin typeface="Calibri"/>
                <a:cs typeface="Calibri"/>
              </a:rPr>
              <a:t>лёгкими</a:t>
            </a:r>
            <a:endParaRPr sz="2400">
              <a:latin typeface="Calibri"/>
              <a:cs typeface="Calibri"/>
            </a:endParaRPr>
          </a:p>
          <a:p>
            <a:pPr marL="244475" indent="-232410">
              <a:spcBef>
                <a:spcPts val="575"/>
              </a:spcBef>
              <a:buSzPct val="95833"/>
              <a:buAutoNum type="arabicPeriod" startAt="6"/>
              <a:tabLst>
                <a:tab pos="245110" algn="l"/>
              </a:tabLst>
            </a:pPr>
            <a:r>
              <a:rPr sz="2400" spc="-5" dirty="0">
                <a:latin typeface="Calibri"/>
                <a:cs typeface="Calibri"/>
              </a:rPr>
              <a:t>дыхание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только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лёгочное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25" y="3929062"/>
            <a:ext cx="4040251" cy="27144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1162" y="1428751"/>
            <a:ext cx="4000500" cy="2433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66471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13" y="461594"/>
            <a:ext cx="6269990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  <a:tabLst>
                <a:tab pos="2202815" algn="l"/>
              </a:tabLst>
            </a:pPr>
            <a:r>
              <a:rPr sz="4400" spc="-5" dirty="0"/>
              <a:t>Прием</a:t>
            </a:r>
            <a:r>
              <a:rPr sz="4400" spc="-20" dirty="0"/>
              <a:t> </a:t>
            </a:r>
            <a:r>
              <a:rPr sz="4400" dirty="0"/>
              <a:t>-	</a:t>
            </a:r>
            <a:r>
              <a:rPr sz="4400" spc="-5" dirty="0"/>
              <a:t>найти</a:t>
            </a:r>
            <a:r>
              <a:rPr sz="4400" spc="-40" dirty="0"/>
              <a:t> </a:t>
            </a:r>
            <a:r>
              <a:rPr sz="4400" dirty="0"/>
              <a:t>«лишнее»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625003"/>
            <a:ext cx="7553325" cy="312293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spcBef>
                <a:spcPts val="870"/>
              </a:spcBef>
            </a:pPr>
            <a:r>
              <a:rPr sz="3200" spc="-80" dirty="0">
                <a:latin typeface="Calibri"/>
                <a:cs typeface="Calibri"/>
              </a:rPr>
              <a:t>Тема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«Органы </a:t>
            </a:r>
            <a:r>
              <a:rPr sz="3200" dirty="0">
                <a:latin typeface="Calibri"/>
                <a:cs typeface="Calibri"/>
              </a:rPr>
              <a:t>дыхания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газообмен».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0"/>
              </a:lnSpc>
              <a:spcBef>
                <a:spcPts val="765"/>
              </a:spcBef>
            </a:pPr>
            <a:r>
              <a:rPr sz="3200" spc="-15" dirty="0">
                <a:latin typeface="Calibri"/>
                <a:cs typeface="Calibri"/>
              </a:rPr>
              <a:t>Что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является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лишним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данном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перечне: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5240"/>
              </a:lnSpc>
            </a:pPr>
            <a:r>
              <a:rPr sz="4400" b="1" spc="-40" dirty="0">
                <a:latin typeface="Calibri"/>
                <a:cs typeface="Calibri"/>
              </a:rPr>
              <a:t>кожа,</a:t>
            </a:r>
            <a:r>
              <a:rPr sz="4400" b="1" spc="-15" dirty="0">
                <a:latin typeface="Calibri"/>
                <a:cs typeface="Calibri"/>
              </a:rPr>
              <a:t> жабры,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чечевички,</a:t>
            </a:r>
            <a:endParaRPr sz="4400">
              <a:latin typeface="Calibri"/>
              <a:cs typeface="Calibri"/>
            </a:endParaRPr>
          </a:p>
          <a:p>
            <a:pPr marL="355600">
              <a:spcBef>
                <a:spcPts val="5"/>
              </a:spcBef>
            </a:pPr>
            <a:r>
              <a:rPr sz="4400" b="1" spc="-15" dirty="0">
                <a:latin typeface="Calibri"/>
                <a:cs typeface="Calibri"/>
              </a:rPr>
              <a:t>трахеи,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вся</a:t>
            </a:r>
            <a:r>
              <a:rPr sz="4400" b="1" spc="-20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поверхность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тела.</a:t>
            </a:r>
            <a:endParaRPr sz="4400">
              <a:latin typeface="Calibri"/>
              <a:cs typeface="Calibri"/>
            </a:endParaRPr>
          </a:p>
          <a:p>
            <a:pPr marL="102235">
              <a:spcBef>
                <a:spcPts val="850"/>
              </a:spcBef>
              <a:tabLst>
                <a:tab pos="3250565" algn="l"/>
              </a:tabLst>
            </a:pPr>
            <a:r>
              <a:rPr sz="3200" spc="-5" dirty="0">
                <a:latin typeface="Calibri"/>
                <a:cs typeface="Calibri"/>
              </a:rPr>
              <a:t>Дать</a:t>
            </a:r>
            <a:r>
              <a:rPr sz="3200" dirty="0">
                <a:latin typeface="Calibri"/>
                <a:cs typeface="Calibri"/>
              </a:rPr>
              <a:t> объяснение	</a:t>
            </a:r>
            <a:r>
              <a:rPr sz="3200" spc="-10" dirty="0">
                <a:latin typeface="Calibri"/>
                <a:cs typeface="Calibri"/>
              </a:rPr>
              <a:t>своему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выбору.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92054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7895" y="496647"/>
            <a:ext cx="8633460" cy="433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0">
              <a:spcBef>
                <a:spcPts val="95"/>
              </a:spcBef>
            </a:pP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Что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общего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C00000"/>
                </a:solidFill>
                <a:latin typeface="Calibri"/>
                <a:cs typeface="Calibri"/>
              </a:rPr>
              <a:t>между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парами</a:t>
            </a:r>
            <a:r>
              <a:rPr sz="4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понятий</a:t>
            </a:r>
            <a:endParaRPr sz="400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4950">
              <a:latin typeface="Calibri"/>
              <a:cs typeface="Calibri"/>
            </a:endParaRPr>
          </a:p>
          <a:p>
            <a:pPr marL="12700" marR="5080" algn="ctr">
              <a:lnSpc>
                <a:spcPct val="120000"/>
              </a:lnSpc>
              <a:spcBef>
                <a:spcPts val="5"/>
              </a:spcBef>
            </a:pPr>
            <a:r>
              <a:rPr sz="4000" b="1" spc="-20" dirty="0">
                <a:latin typeface="Calibri"/>
                <a:cs typeface="Calibri"/>
              </a:rPr>
              <a:t>проводящая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ткань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- </a:t>
            </a:r>
            <a:r>
              <a:rPr sz="4000" b="1" spc="-15" dirty="0">
                <a:latin typeface="Calibri"/>
                <a:cs typeface="Calibri"/>
              </a:rPr>
              <a:t>корневые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волоски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фотосинтез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– </a:t>
            </a:r>
            <a:r>
              <a:rPr sz="4000" b="1" spc="-10" dirty="0">
                <a:latin typeface="Calibri"/>
                <a:cs typeface="Calibri"/>
              </a:rPr>
              <a:t>хлоропласт</a:t>
            </a:r>
            <a:endParaRPr sz="4000">
              <a:latin typeface="Calibri"/>
              <a:cs typeface="Calibri"/>
            </a:endParaRPr>
          </a:p>
          <a:p>
            <a:pPr marL="2218055" marR="2214245" algn="ctr">
              <a:lnSpc>
                <a:spcPct val="120000"/>
              </a:lnSpc>
            </a:pPr>
            <a:r>
              <a:rPr sz="4000" b="1" spc="-10" dirty="0">
                <a:latin typeface="Calibri"/>
                <a:cs typeface="Calibri"/>
              </a:rPr>
              <a:t>ядро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–</a:t>
            </a:r>
            <a:r>
              <a:rPr sz="4000" b="1" spc="-4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хромосомы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клубень</a:t>
            </a:r>
            <a:r>
              <a:rPr sz="4000" b="1" spc="-3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–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побег</a:t>
            </a:r>
            <a:endParaRPr sz="4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62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600" y="242132"/>
            <a:ext cx="6993255" cy="381515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b="1" spc="-5" dirty="0" smtClean="0"/>
              <a:t>УРОК ПО</a:t>
            </a:r>
            <a:r>
              <a:rPr lang="ru-RU" b="1" spc="-10" dirty="0" smtClean="0"/>
              <a:t> </a:t>
            </a:r>
            <a:r>
              <a:rPr lang="ru-RU" b="1" spc="-30" dirty="0" smtClean="0"/>
              <a:t>ФГОС</a:t>
            </a:r>
            <a:endParaRPr lang="ru-RU" b="1"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434341" y="823403"/>
            <a:ext cx="11363959" cy="39395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indent="-515620"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solidFill>
                  <a:srgbClr val="002060"/>
                </a:solidFill>
                <a:cs typeface="Calibri"/>
              </a:rPr>
              <a:t>Цели</a:t>
            </a:r>
            <a:r>
              <a:rPr sz="2800" spc="-4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dirty="0">
                <a:solidFill>
                  <a:srgbClr val="002060"/>
                </a:solidFill>
                <a:cs typeface="Calibri"/>
              </a:rPr>
              <a:t>и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dirty="0">
                <a:solidFill>
                  <a:srgbClr val="002060"/>
                </a:solidFill>
                <a:cs typeface="Calibri"/>
              </a:rPr>
              <a:t>задачи</a:t>
            </a:r>
            <a:r>
              <a:rPr sz="2800" spc="-20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урока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cs typeface="Calibri"/>
              </a:rPr>
              <a:t>определяют</a:t>
            </a:r>
            <a:r>
              <a:rPr sz="2800" spc="-40" dirty="0">
                <a:solidFill>
                  <a:srgbClr val="FF0000"/>
                </a:solidFill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cs typeface="Calibri"/>
              </a:rPr>
              <a:t>учащиеся</a:t>
            </a:r>
            <a:r>
              <a:rPr sz="2800" dirty="0">
                <a:solidFill>
                  <a:srgbClr val="002060"/>
                </a:solidFill>
                <a:cs typeface="Calibri"/>
              </a:rPr>
              <a:t>.</a:t>
            </a:r>
          </a:p>
          <a:p>
            <a:pPr marR="1601470" indent="-515620">
              <a:buAutoNum type="arabicPeriod"/>
              <a:tabLst>
                <a:tab pos="527685" algn="l"/>
                <a:tab pos="528320" algn="l"/>
                <a:tab pos="2341245" algn="l"/>
              </a:tabLst>
            </a:pPr>
            <a:r>
              <a:rPr sz="2800" dirty="0" err="1" smtClean="0">
                <a:solidFill>
                  <a:srgbClr val="002060"/>
                </a:solidFill>
                <a:cs typeface="Calibri"/>
              </a:rPr>
              <a:t>Активное</a:t>
            </a:r>
            <a:r>
              <a:rPr lang="ru-RU" sz="280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sz="2800" dirty="0" err="1" smtClean="0">
                <a:solidFill>
                  <a:srgbClr val="002060"/>
                </a:solidFill>
                <a:cs typeface="Calibri"/>
              </a:rPr>
              <a:t>применение</a:t>
            </a:r>
            <a:r>
              <a:rPr sz="2800" spc="-8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cs typeface="Calibri"/>
              </a:rPr>
              <a:t>творческих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710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наработок</a:t>
            </a:r>
            <a:endParaRPr sz="2800" dirty="0">
              <a:solidFill>
                <a:srgbClr val="002060"/>
              </a:solidFill>
              <a:cs typeface="Calibri"/>
            </a:endParaRPr>
          </a:p>
          <a:p>
            <a:pPr marR="220979" indent="-515620">
              <a:buAutoNum type="arabicPeriod"/>
              <a:tabLst>
                <a:tab pos="527685" algn="l"/>
                <a:tab pos="528320" algn="l"/>
                <a:tab pos="5803265" algn="l"/>
              </a:tabLst>
            </a:pPr>
            <a:r>
              <a:rPr sz="2800" spc="-5" dirty="0">
                <a:solidFill>
                  <a:srgbClr val="002060"/>
                </a:solidFill>
                <a:cs typeface="Calibri"/>
              </a:rPr>
              <a:t>Формы</a:t>
            </a:r>
            <a:r>
              <a:rPr sz="2800" dirty="0">
                <a:solidFill>
                  <a:srgbClr val="002060"/>
                </a:solidFill>
                <a:cs typeface="Calibri"/>
              </a:rPr>
              <a:t>,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ме</a:t>
            </a:r>
            <a:r>
              <a:rPr sz="2800" spc="-50" dirty="0">
                <a:solidFill>
                  <a:srgbClr val="002060"/>
                </a:solidFill>
                <a:cs typeface="Calibri"/>
              </a:rPr>
              <a:t>т</a:t>
            </a:r>
            <a:r>
              <a:rPr sz="2800" spc="-85" dirty="0">
                <a:solidFill>
                  <a:srgbClr val="002060"/>
                </a:solidFill>
                <a:cs typeface="Calibri"/>
              </a:rPr>
              <a:t>о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ды</a:t>
            </a:r>
            <a:r>
              <a:rPr sz="2800" dirty="0">
                <a:solidFill>
                  <a:srgbClr val="002060"/>
                </a:solidFill>
                <a:cs typeface="Calibri"/>
              </a:rPr>
              <a:t>,</a:t>
            </a:r>
            <a:r>
              <a:rPr sz="2800" spc="-2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dirty="0" err="1" smtClean="0">
                <a:solidFill>
                  <a:srgbClr val="002060"/>
                </a:solidFill>
                <a:cs typeface="Calibri"/>
              </a:rPr>
              <a:t>с</a:t>
            </a:r>
            <a:r>
              <a:rPr sz="2800" spc="-80" dirty="0" err="1" smtClean="0">
                <a:solidFill>
                  <a:srgbClr val="002060"/>
                </a:solidFill>
                <a:cs typeface="Calibri"/>
              </a:rPr>
              <a:t>о</a:t>
            </a:r>
            <a:r>
              <a:rPr sz="2800" spc="-25" dirty="0" err="1" smtClean="0">
                <a:solidFill>
                  <a:srgbClr val="002060"/>
                </a:solidFill>
                <a:cs typeface="Calibri"/>
              </a:rPr>
              <a:t>д</a:t>
            </a:r>
            <a:r>
              <a:rPr sz="2800" dirty="0" err="1" smtClean="0">
                <a:solidFill>
                  <a:srgbClr val="002060"/>
                </a:solidFill>
                <a:cs typeface="Calibri"/>
              </a:rPr>
              <a:t>е</a:t>
            </a:r>
            <a:r>
              <a:rPr sz="2800" spc="-15" dirty="0" err="1" smtClean="0">
                <a:solidFill>
                  <a:srgbClr val="002060"/>
                </a:solidFill>
                <a:cs typeface="Calibri"/>
              </a:rPr>
              <a:t>р</a:t>
            </a:r>
            <a:r>
              <a:rPr sz="2800" spc="-50" dirty="0" err="1" smtClean="0">
                <a:solidFill>
                  <a:srgbClr val="002060"/>
                </a:solidFill>
                <a:cs typeface="Calibri"/>
              </a:rPr>
              <a:t>ж</a:t>
            </a:r>
            <a:r>
              <a:rPr sz="2800" dirty="0" err="1" smtClean="0">
                <a:solidFill>
                  <a:srgbClr val="002060"/>
                </a:solidFill>
                <a:cs typeface="Calibri"/>
              </a:rPr>
              <a:t>ание</a:t>
            </a:r>
            <a:r>
              <a:rPr lang="ru-RU" sz="280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sz="2800" dirty="0" err="1" smtClean="0">
                <a:solidFill>
                  <a:srgbClr val="002060"/>
                </a:solidFill>
                <a:cs typeface="Calibri"/>
              </a:rPr>
              <a:t>напра</a:t>
            </a:r>
            <a:r>
              <a:rPr sz="2800" spc="-25" dirty="0" err="1" smtClean="0">
                <a:solidFill>
                  <a:srgbClr val="002060"/>
                </a:solidFill>
                <a:cs typeface="Calibri"/>
              </a:rPr>
              <a:t>в</a:t>
            </a:r>
            <a:r>
              <a:rPr sz="2800" spc="-5" dirty="0" err="1" smtClean="0">
                <a:solidFill>
                  <a:srgbClr val="002060"/>
                </a:solidFill>
                <a:cs typeface="Calibri"/>
              </a:rPr>
              <a:t>лены</a:t>
            </a:r>
            <a:r>
              <a:rPr sz="2800" spc="-5" dirty="0" smtClean="0">
                <a:solidFill>
                  <a:srgbClr val="002060"/>
                </a:solidFill>
                <a:cs typeface="Calibri"/>
              </a:rPr>
              <a:t>  </a:t>
            </a:r>
            <a:r>
              <a:rPr sz="2800" dirty="0">
                <a:solidFill>
                  <a:srgbClr val="002060"/>
                </a:solidFill>
                <a:cs typeface="Calibri"/>
              </a:rPr>
              <a:t>на</a:t>
            </a:r>
            <a:r>
              <a:rPr sz="28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cs typeface="Calibri"/>
              </a:rPr>
              <a:t>деятельность</a:t>
            </a:r>
            <a:r>
              <a:rPr sz="2800" spc="-60" dirty="0">
                <a:solidFill>
                  <a:srgbClr val="FF0000"/>
                </a:solidFill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cs typeface="Calibri"/>
              </a:rPr>
              <a:t>учащихся</a:t>
            </a:r>
            <a:r>
              <a:rPr sz="2800" spc="-25" dirty="0">
                <a:solidFill>
                  <a:srgbClr val="FF0000"/>
                </a:solidFill>
                <a:cs typeface="Calibri"/>
              </a:rPr>
              <a:t> </a:t>
            </a:r>
            <a:r>
              <a:rPr sz="2800" spc="-40" dirty="0">
                <a:solidFill>
                  <a:srgbClr val="002060"/>
                </a:solidFill>
                <a:cs typeface="Calibri"/>
              </a:rPr>
              <a:t>(УУД).</a:t>
            </a:r>
            <a:endParaRPr sz="2800" dirty="0">
              <a:solidFill>
                <a:srgbClr val="002060"/>
              </a:solidFill>
              <a:cs typeface="Calibri"/>
            </a:endParaRPr>
          </a:p>
          <a:p>
            <a:pPr indent="-515620">
              <a:buAutoNum type="arabicPeriod"/>
              <a:tabLst>
                <a:tab pos="527685" algn="l"/>
                <a:tab pos="528320" algn="l"/>
              </a:tabLst>
            </a:pPr>
            <a:r>
              <a:rPr sz="2800" spc="-30" dirty="0">
                <a:solidFill>
                  <a:srgbClr val="002060"/>
                </a:solidFill>
                <a:cs typeface="Calibri"/>
              </a:rPr>
              <a:t>Технологическая</a:t>
            </a:r>
            <a:r>
              <a:rPr sz="2800" spc="-5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карта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урока.</a:t>
            </a:r>
            <a:endParaRPr sz="2800" dirty="0">
              <a:solidFill>
                <a:srgbClr val="002060"/>
              </a:solidFill>
              <a:cs typeface="Calibri"/>
            </a:endParaRPr>
          </a:p>
          <a:p>
            <a:pPr indent="-515620"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solidFill>
                  <a:srgbClr val="FF0000"/>
                </a:solidFill>
                <a:cs typeface="Calibri"/>
              </a:rPr>
              <a:t>«Изюминка»</a:t>
            </a:r>
            <a:r>
              <a:rPr sz="2800" spc="-70" dirty="0">
                <a:solidFill>
                  <a:srgbClr val="FF0000"/>
                </a:solidFill>
                <a:cs typeface="Calibri"/>
              </a:rPr>
              <a:t> 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урока.</a:t>
            </a:r>
            <a:endParaRPr sz="2800" dirty="0">
              <a:solidFill>
                <a:srgbClr val="002060"/>
              </a:solidFill>
              <a:cs typeface="Calibri"/>
            </a:endParaRPr>
          </a:p>
          <a:p>
            <a:pPr indent="-515620"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002060"/>
                </a:solidFill>
                <a:cs typeface="Calibri"/>
              </a:rPr>
              <a:t>Рефлексия.</a:t>
            </a:r>
            <a:endParaRPr sz="2800" dirty="0">
              <a:solidFill>
                <a:srgbClr val="002060"/>
              </a:solidFill>
              <a:cs typeface="Calibri"/>
            </a:endParaRPr>
          </a:p>
          <a:p>
            <a:pPr marR="1762125" indent="-515620"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002060"/>
                </a:solidFill>
                <a:cs typeface="Calibri"/>
              </a:rPr>
              <a:t>Домашнее</a:t>
            </a:r>
            <a:r>
              <a:rPr sz="2800" spc="-5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dirty="0">
                <a:solidFill>
                  <a:srgbClr val="002060"/>
                </a:solidFill>
                <a:cs typeface="Calibri"/>
              </a:rPr>
              <a:t>задание</a:t>
            </a:r>
            <a:r>
              <a:rPr sz="2800" spc="-25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10" dirty="0">
                <a:solidFill>
                  <a:srgbClr val="002060"/>
                </a:solidFill>
                <a:cs typeface="Calibri"/>
              </a:rPr>
              <a:t>комплексное, </a:t>
            </a:r>
            <a:r>
              <a:rPr sz="2800" spc="-710" dirty="0">
                <a:solidFill>
                  <a:srgbClr val="002060"/>
                </a:solidFill>
                <a:cs typeface="Calibri"/>
              </a:rPr>
              <a:t> </a:t>
            </a:r>
            <a:r>
              <a:rPr sz="2800" spc="-5" dirty="0">
                <a:solidFill>
                  <a:srgbClr val="002060"/>
                </a:solidFill>
                <a:cs typeface="Calibri"/>
              </a:rPr>
              <a:t>разноуровневое,</a:t>
            </a:r>
            <a:r>
              <a:rPr sz="2800" spc="-40" dirty="0">
                <a:solidFill>
                  <a:srgbClr val="002060"/>
                </a:solidFill>
                <a:cs typeface="Calibri"/>
              </a:rPr>
              <a:t> </a:t>
            </a:r>
            <a:r>
              <a:rPr sz="2800" dirty="0">
                <a:solidFill>
                  <a:srgbClr val="002060"/>
                </a:solidFill>
                <a:cs typeface="Calibri"/>
              </a:rPr>
              <a:t>по </a:t>
            </a:r>
            <a:r>
              <a:rPr sz="2800" spc="-15" dirty="0">
                <a:solidFill>
                  <a:srgbClr val="002060"/>
                </a:solidFill>
                <a:cs typeface="Calibri"/>
              </a:rPr>
              <a:t>выбору.</a:t>
            </a:r>
            <a:endParaRPr sz="28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59638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430" y="461594"/>
            <a:ext cx="7710805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/>
              <a:t>Выстроить</a:t>
            </a:r>
            <a:r>
              <a:rPr sz="4400" spc="-45" dirty="0"/>
              <a:t> </a:t>
            </a:r>
            <a:r>
              <a:rPr sz="4400" dirty="0"/>
              <a:t>логическую</a:t>
            </a:r>
            <a:r>
              <a:rPr sz="4400" spc="-25" dirty="0"/>
              <a:t> </a:t>
            </a:r>
            <a:r>
              <a:rPr sz="4400" spc="-10" dirty="0"/>
              <a:t>цепочку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593926"/>
            <a:ext cx="7966709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4800" b="1" spc="-15" dirty="0">
                <a:latin typeface="Calibri"/>
                <a:cs typeface="Calibri"/>
              </a:rPr>
              <a:t>Клетка, корень, </a:t>
            </a:r>
            <a:r>
              <a:rPr sz="4800" b="1" spc="-5" dirty="0">
                <a:latin typeface="Calibri"/>
                <a:cs typeface="Calibri"/>
              </a:rPr>
              <a:t>ядро, </a:t>
            </a:r>
            <a:r>
              <a:rPr sz="4800" b="1" spc="-10" dirty="0">
                <a:latin typeface="Calibri"/>
                <a:cs typeface="Calibri"/>
              </a:rPr>
              <a:t>осина, </a:t>
            </a:r>
            <a:r>
              <a:rPr sz="4800" b="1" spc="-107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растительность,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лес.</a:t>
            </a:r>
            <a:endParaRPr sz="48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Arial MT"/>
              <a:buChar char="•"/>
            </a:pPr>
            <a:endParaRPr sz="6600">
              <a:latin typeface="Calibri"/>
              <a:cs typeface="Calibri"/>
            </a:endParaRPr>
          </a:p>
          <a:p>
            <a:pPr marL="355600" marR="334010" indent="-342900">
              <a:spcBef>
                <a:spcPts val="5"/>
              </a:spcBef>
              <a:buFont typeface="Arial MT"/>
              <a:buChar char="•"/>
              <a:tabLst>
                <a:tab pos="355600" algn="l"/>
                <a:tab pos="2494915" algn="l"/>
              </a:tabLst>
            </a:pPr>
            <a:r>
              <a:rPr sz="4800" b="1" spc="-10" dirty="0">
                <a:latin typeface="Calibri"/>
                <a:cs typeface="Calibri"/>
              </a:rPr>
              <a:t>Зигота,	</a:t>
            </a:r>
            <a:r>
              <a:rPr sz="4800" b="1" spc="-5" dirty="0">
                <a:latin typeface="Calibri"/>
                <a:cs typeface="Calibri"/>
              </a:rPr>
              <a:t>папоротник,</a:t>
            </a:r>
            <a:r>
              <a:rPr sz="4800" b="1" spc="-95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спора, </a:t>
            </a:r>
            <a:r>
              <a:rPr sz="4800" b="1" spc="-1070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спорангии,</a:t>
            </a:r>
            <a:r>
              <a:rPr sz="4800" b="1" spc="-35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заросток.</a:t>
            </a:r>
            <a:endParaRPr sz="4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04940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0401" y="428067"/>
            <a:ext cx="4249420" cy="757555"/>
          </a:xfrm>
          <a:prstGeom prst="rect">
            <a:avLst/>
          </a:prstGeom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-25" dirty="0"/>
              <a:t>Определи</a:t>
            </a:r>
            <a:r>
              <a:rPr sz="4800" spc="-90" dirty="0"/>
              <a:t> </a:t>
            </a:r>
            <a:r>
              <a:rPr sz="4800" spc="-15" dirty="0"/>
              <a:t>связь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059940" y="1463497"/>
            <a:ext cx="7766050" cy="44519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spcBef>
                <a:spcPts val="630"/>
              </a:spcBef>
            </a:pPr>
            <a:r>
              <a:rPr sz="4400" b="1" spc="-30" dirty="0">
                <a:latin typeface="Calibri"/>
                <a:cs typeface="Calibri"/>
              </a:rPr>
              <a:t>Вода </a:t>
            </a:r>
            <a:r>
              <a:rPr sz="4400" b="1" dirty="0">
                <a:latin typeface="Calibri"/>
                <a:cs typeface="Calibri"/>
              </a:rPr>
              <a:t>–</a:t>
            </a:r>
            <a:r>
              <a:rPr sz="4400" b="1" spc="-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древесина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=</a:t>
            </a:r>
            <a:r>
              <a:rPr sz="4400" b="1" spc="-5" dirty="0"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.?.</a:t>
            </a:r>
            <a:r>
              <a:rPr sz="4400" b="1" spc="-5" dirty="0">
                <a:latin typeface="Calibri"/>
                <a:cs typeface="Calibri"/>
              </a:rPr>
              <a:t>-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флоэма.</a:t>
            </a:r>
            <a:endParaRPr sz="4400">
              <a:latin typeface="Calibri"/>
              <a:cs typeface="Calibri"/>
            </a:endParaRPr>
          </a:p>
          <a:p>
            <a:pPr marL="12700" marR="5117465">
              <a:lnSpc>
                <a:spcPct val="110000"/>
              </a:lnSpc>
            </a:pPr>
            <a:r>
              <a:rPr sz="4400" spc="5" dirty="0">
                <a:latin typeface="Calibri"/>
                <a:cs typeface="Calibri"/>
              </a:rPr>
              <a:t>А.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Ксилема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Б.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Кора</a:t>
            </a:r>
            <a:endParaRPr sz="4400">
              <a:latin typeface="Calibri"/>
              <a:cs typeface="Calibri"/>
            </a:endParaRPr>
          </a:p>
          <a:p>
            <a:pPr marL="12700" marR="5323840">
              <a:lnSpc>
                <a:spcPts val="5810"/>
              </a:lnSpc>
              <a:spcBef>
                <a:spcPts val="280"/>
              </a:spcBef>
            </a:pPr>
            <a:r>
              <a:rPr sz="4400" dirty="0">
                <a:latin typeface="Calibri"/>
                <a:cs typeface="Calibri"/>
              </a:rPr>
              <a:t>В.</a:t>
            </a:r>
            <a:r>
              <a:rPr sz="4400" spc="-8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Камбий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165" dirty="0">
                <a:latin typeface="Calibri"/>
                <a:cs typeface="Calibri"/>
              </a:rPr>
              <a:t>Г.</a:t>
            </a:r>
            <a:r>
              <a:rPr sz="4400" spc="-4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Сахар</a:t>
            </a:r>
            <a:endParaRPr sz="4400">
              <a:latin typeface="Calibri"/>
              <a:cs typeface="Calibri"/>
            </a:endParaRPr>
          </a:p>
          <a:p>
            <a:pPr marL="12700">
              <a:spcBef>
                <a:spcPts val="245"/>
              </a:spcBef>
            </a:pPr>
            <a:r>
              <a:rPr sz="4400" spc="-5" dirty="0">
                <a:latin typeface="Calibri"/>
                <a:cs typeface="Calibri"/>
              </a:rPr>
              <a:t>Д.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Сердцевина</a:t>
            </a:r>
            <a:endParaRPr sz="4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30857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2889" y="1"/>
            <a:ext cx="4962525" cy="6836409"/>
            <a:chOff x="-11112" y="0"/>
            <a:chExt cx="4962525" cy="68364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36" y="533543"/>
              <a:ext cx="4416310" cy="59451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940300" cy="6814184"/>
            </a:xfrm>
            <a:custGeom>
              <a:avLst/>
              <a:gdLst/>
              <a:ahLst/>
              <a:cxnLst/>
              <a:rect l="l" t="t" r="r" b="b"/>
              <a:pathLst>
                <a:path w="4940300" h="6814184">
                  <a:moveTo>
                    <a:pt x="0" y="6813744"/>
                  </a:moveTo>
                  <a:lnTo>
                    <a:pt x="4940284" y="6813744"/>
                  </a:lnTo>
                  <a:lnTo>
                    <a:pt x="4940284" y="0"/>
                  </a:lnTo>
                </a:path>
              </a:pathLst>
            </a:custGeom>
            <a:ln w="222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961379" y="4846702"/>
            <a:ext cx="31642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Выбери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животных,</a:t>
            </a:r>
            <a:endParaRPr sz="2400">
              <a:latin typeface="Calibri"/>
              <a:cs typeface="Calibri"/>
            </a:endParaRPr>
          </a:p>
          <a:p>
            <a:pPr marL="12700" marR="5080"/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которых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характерен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прямой путь развития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(обведи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кружком)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60541" y="685600"/>
            <a:ext cx="2512695" cy="750847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48920" marR="5080" indent="-236220">
              <a:spcBef>
                <a:spcPts val="95"/>
              </a:spcBef>
            </a:pPr>
            <a:r>
              <a:rPr spc="-5" dirty="0"/>
              <a:t>«Б</a:t>
            </a:r>
            <a:r>
              <a:rPr spc="-20" dirty="0"/>
              <a:t>ы</a:t>
            </a:r>
            <a:r>
              <a:rPr spc="-10" dirty="0"/>
              <a:t>стрые»  </a:t>
            </a:r>
            <a:r>
              <a:rPr spc="-15" dirty="0"/>
              <a:t>карточки</a:t>
            </a:r>
          </a:p>
        </p:txBody>
      </p:sp>
    </p:spTree>
    <p:extLst>
      <p:ext uri="{BB962C8B-B14F-4D97-AF65-F5344CB8AC3E}">
        <p14:creationId xmlns="" xmlns:p14="http://schemas.microsoft.com/office/powerpoint/2010/main" val="243528790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42416" y="855377"/>
            <a:ext cx="9912095" cy="44307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460375" marR="5080" indent="-447040">
              <a:spcBef>
                <a:spcPts val="95"/>
              </a:spcBef>
              <a:tabLst>
                <a:tab pos="5096510" algn="l"/>
              </a:tabLst>
            </a:pPr>
            <a:r>
              <a:rPr sz="2800" b="1" spc="-10" dirty="0" err="1"/>
              <a:t>Ра</a:t>
            </a:r>
            <a:r>
              <a:rPr sz="2800" b="1" spc="-45" dirty="0" err="1"/>
              <a:t>с</a:t>
            </a:r>
            <a:r>
              <a:rPr sz="2800" b="1" spc="-10" dirty="0" err="1"/>
              <a:t>см</a:t>
            </a:r>
            <a:r>
              <a:rPr sz="2800" b="1" spc="-20" dirty="0" err="1"/>
              <a:t>о</a:t>
            </a:r>
            <a:r>
              <a:rPr sz="2800" b="1" spc="-5" dirty="0" err="1"/>
              <a:t>три</a:t>
            </a:r>
            <a:r>
              <a:rPr sz="2800" b="1" spc="-35" dirty="0" err="1"/>
              <a:t>т</a:t>
            </a:r>
            <a:r>
              <a:rPr sz="2800" b="1" spc="-5" dirty="0" err="1"/>
              <a:t>е</a:t>
            </a:r>
            <a:r>
              <a:rPr sz="2800" b="1" dirty="0"/>
              <a:t> </a:t>
            </a:r>
            <a:r>
              <a:rPr sz="2800" b="1" spc="-5" dirty="0" err="1" smtClean="0"/>
              <a:t>внеш</a:t>
            </a:r>
            <a:r>
              <a:rPr sz="2800" b="1" dirty="0" err="1" smtClean="0"/>
              <a:t>н</a:t>
            </a:r>
            <a:r>
              <a:rPr sz="2800" b="1" spc="-10" dirty="0" err="1" smtClean="0"/>
              <a:t>е</a:t>
            </a:r>
            <a:r>
              <a:rPr sz="2800" b="1" spc="-5" dirty="0" err="1" smtClean="0"/>
              <a:t>е</a:t>
            </a:r>
            <a:r>
              <a:rPr lang="ru-RU" sz="2800" b="1" dirty="0" smtClean="0"/>
              <a:t> </a:t>
            </a:r>
            <a:r>
              <a:rPr sz="2800" b="1" spc="-20" dirty="0" err="1" smtClean="0"/>
              <a:t>с</a:t>
            </a:r>
            <a:r>
              <a:rPr sz="2800" b="1" spc="-5" dirty="0" err="1" smtClean="0"/>
              <a:t>троение</a:t>
            </a:r>
            <a:r>
              <a:rPr sz="2800" b="1" spc="-5" dirty="0" smtClean="0"/>
              <a:t>  </a:t>
            </a:r>
            <a:r>
              <a:rPr sz="2800" b="1" spc="-15" dirty="0"/>
              <a:t>пресмыкающегося</a:t>
            </a:r>
            <a:r>
              <a:rPr sz="2800" b="1" spc="-5" dirty="0"/>
              <a:t> и </a:t>
            </a:r>
            <a:r>
              <a:rPr sz="2800" b="1" spc="-10" dirty="0"/>
              <a:t>птицы</a:t>
            </a:r>
            <a:r>
              <a:rPr sz="2800" b="1" spc="-1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302" y="1585037"/>
            <a:ext cx="5467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В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чём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сходство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различие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их </a:t>
            </a:r>
            <a:r>
              <a:rPr sz="2400" spc="-5" dirty="0">
                <a:latin typeface="Calibri"/>
                <a:cs typeface="Calibri"/>
              </a:rPr>
              <a:t>строении?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2600" y="2428926"/>
            <a:ext cx="8573135" cy="4429125"/>
            <a:chOff x="428599" y="2428925"/>
            <a:chExt cx="8573135" cy="44291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9" y="2428925"/>
              <a:ext cx="4962652" cy="3481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571929"/>
              <a:ext cx="4429125" cy="3286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025264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241" y="731319"/>
            <a:ext cx="7934959" cy="1425903"/>
          </a:xfrm>
          <a:prstGeom prst="rect">
            <a:avLst/>
          </a:prstGeom>
        </p:spPr>
        <p:txBody>
          <a:bodyPr vert="horz" wrap="square" lIns="0" tIns="4889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 marR="5080" indent="68580">
              <a:lnSpc>
                <a:spcPct val="104099"/>
              </a:lnSpc>
              <a:spcBef>
                <a:spcPts val="385"/>
              </a:spcBef>
            </a:pPr>
            <a:r>
              <a:rPr spc="-5" dirty="0"/>
              <a:t>«Верные-неверные» </a:t>
            </a:r>
            <a:r>
              <a:rPr spc="-10" dirty="0" err="1"/>
              <a:t>утверждения</a:t>
            </a:r>
            <a:r>
              <a:rPr spc="-10" dirty="0"/>
              <a:t> </a:t>
            </a:r>
            <a:r>
              <a:rPr spc="-5" dirty="0"/>
              <a:t> </a:t>
            </a:r>
            <a:r>
              <a:rPr lang="ru-RU" spc="-5" dirty="0" smtClean="0"/>
              <a:t/>
            </a:r>
            <a:br>
              <a:rPr lang="ru-RU" spc="-5" dirty="0" smtClean="0"/>
            </a:br>
            <a:r>
              <a:rPr sz="3200" dirty="0" err="1" smtClean="0">
                <a:solidFill>
                  <a:srgbClr val="000000"/>
                </a:solidFill>
              </a:rPr>
              <a:t>Верны</a:t>
            </a:r>
            <a:r>
              <a:rPr sz="3200" dirty="0" smtClean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ли </a:t>
            </a:r>
            <a:r>
              <a:rPr sz="3200" spc="-15" dirty="0">
                <a:solidFill>
                  <a:srgbClr val="000000"/>
                </a:solidFill>
              </a:rPr>
              <a:t>следующие </a:t>
            </a:r>
            <a:r>
              <a:rPr sz="3200" spc="-5" dirty="0">
                <a:solidFill>
                  <a:srgbClr val="000000"/>
                </a:solidFill>
              </a:rPr>
              <a:t>суждения </a:t>
            </a:r>
            <a:r>
              <a:rPr sz="3200" dirty="0">
                <a:solidFill>
                  <a:srgbClr val="000000"/>
                </a:solidFill>
              </a:rPr>
              <a:t>о </a:t>
            </a:r>
            <a:r>
              <a:rPr sz="3200" spc="-10" dirty="0">
                <a:solidFill>
                  <a:srgbClr val="000000"/>
                </a:solidFill>
              </a:rPr>
              <a:t>процессах </a:t>
            </a:r>
            <a:r>
              <a:rPr sz="3200" spc="-71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жизнедеятельности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растений?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14473" y="2433041"/>
            <a:ext cx="344297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523875" indent="-1905">
              <a:lnSpc>
                <a:spcPct val="105600"/>
              </a:lnSpc>
              <a:spcBef>
                <a:spcPts val="100"/>
              </a:spcBef>
            </a:pPr>
            <a:r>
              <a:rPr sz="3200" spc="5" dirty="0">
                <a:latin typeface="Calibri"/>
                <a:cs typeface="Calibri"/>
              </a:rPr>
              <a:t>А.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дыхании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растениями</a:t>
            </a:r>
            <a:endParaRPr sz="3200">
              <a:latin typeface="Calibri"/>
              <a:cs typeface="Calibri"/>
            </a:endParaRPr>
          </a:p>
          <a:p>
            <a:pPr marL="172720"/>
            <a:r>
              <a:rPr sz="3200" spc="-15" dirty="0">
                <a:latin typeface="Calibri"/>
                <a:cs typeface="Calibri"/>
              </a:rPr>
              <a:t>поглощается</a:t>
            </a:r>
            <a:endParaRPr sz="3200">
              <a:latin typeface="Calibri"/>
              <a:cs typeface="Calibri"/>
            </a:endParaRPr>
          </a:p>
          <a:p>
            <a:pPr marL="172720"/>
            <a:r>
              <a:rPr sz="3200" spc="-15" dirty="0">
                <a:latin typeface="Calibri"/>
                <a:cs typeface="Calibri"/>
              </a:rPr>
              <a:t>углекислый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газ.</a:t>
            </a:r>
            <a:endParaRPr sz="320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В.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Дыхание</a:t>
            </a:r>
            <a:endParaRPr sz="3200">
              <a:latin typeface="Calibri"/>
              <a:cs typeface="Calibri"/>
            </a:endParaRPr>
          </a:p>
          <a:p>
            <a:pPr marL="172720" marR="5080"/>
            <a:r>
              <a:rPr sz="3200" spc="-15" dirty="0">
                <a:latin typeface="Calibri"/>
                <a:cs typeface="Calibri"/>
              </a:rPr>
              <a:t>происходит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только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свету.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8179" y="2428888"/>
            <a:ext cx="4890752" cy="357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36750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103" y="461594"/>
            <a:ext cx="7152005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0" dirty="0"/>
              <a:t>Заполнить</a:t>
            </a:r>
            <a:r>
              <a:rPr sz="4400" spc="-30" dirty="0"/>
              <a:t> </a:t>
            </a:r>
            <a:r>
              <a:rPr sz="4400" spc="-5" dirty="0"/>
              <a:t>пропуски</a:t>
            </a:r>
            <a:r>
              <a:rPr sz="4400" spc="-30" dirty="0"/>
              <a:t> </a:t>
            </a:r>
            <a:r>
              <a:rPr sz="4400" dirty="0"/>
              <a:t>в</a:t>
            </a:r>
            <a:r>
              <a:rPr sz="4400" spc="-5" dirty="0"/>
              <a:t> </a:t>
            </a:r>
            <a:r>
              <a:rPr sz="4400" spc="-20" dirty="0"/>
              <a:t>тексте: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537157"/>
            <a:ext cx="8042275" cy="42240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3655">
              <a:lnSpc>
                <a:spcPct val="80000"/>
              </a:lnSpc>
              <a:spcBef>
                <a:spcPts val="750"/>
              </a:spcBef>
              <a:tabLst>
                <a:tab pos="3561715" algn="l"/>
              </a:tabLst>
            </a:pPr>
            <a:r>
              <a:rPr sz="2700" spc="-5" dirty="0">
                <a:latin typeface="Calibri"/>
                <a:cs typeface="Calibri"/>
              </a:rPr>
              <a:t>«Растения </a:t>
            </a:r>
            <a:r>
              <a:rPr sz="2700" dirty="0">
                <a:latin typeface="Calibri"/>
                <a:cs typeface="Calibri"/>
              </a:rPr>
              <a:t>по </a:t>
            </a:r>
            <a:r>
              <a:rPr sz="2700" spc="-5" dirty="0">
                <a:latin typeface="Calibri"/>
                <a:cs typeface="Calibri"/>
              </a:rPr>
              <a:t>способу </a:t>
            </a:r>
            <a:r>
              <a:rPr sz="2700" dirty="0">
                <a:latin typeface="Calibri"/>
                <a:cs typeface="Calibri"/>
              </a:rPr>
              <a:t>питания - </a:t>
            </a:r>
            <a:r>
              <a:rPr sz="2700" spc="-5" dirty="0">
                <a:latin typeface="Calibri"/>
                <a:cs typeface="Calibri"/>
              </a:rPr>
              <a:t>………. </a:t>
            </a:r>
            <a:r>
              <a:rPr sz="2700" dirty="0">
                <a:latin typeface="Calibri"/>
                <a:cs typeface="Calibri"/>
              </a:rPr>
              <a:t>. </a:t>
            </a:r>
            <a:r>
              <a:rPr sz="2700" spc="-5" dirty="0">
                <a:latin typeface="Calibri"/>
                <a:cs typeface="Calibri"/>
              </a:rPr>
              <a:t>Они </a:t>
            </a:r>
            <a:r>
              <a:rPr sz="2700" dirty="0">
                <a:latin typeface="Calibri"/>
                <a:cs typeface="Calibri"/>
              </a:rPr>
              <a:t>сами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образуют </a:t>
            </a:r>
            <a:r>
              <a:rPr sz="2700" spc="-5" dirty="0">
                <a:latin typeface="Calibri"/>
                <a:cs typeface="Calibri"/>
              </a:rPr>
              <a:t>……….. </a:t>
            </a:r>
            <a:r>
              <a:rPr sz="2700" dirty="0">
                <a:latin typeface="Calibri"/>
                <a:cs typeface="Calibri"/>
              </a:rPr>
              <a:t>в </a:t>
            </a:r>
            <a:r>
              <a:rPr sz="2700" spc="-10" dirty="0">
                <a:latin typeface="Calibri"/>
                <a:cs typeface="Calibri"/>
              </a:rPr>
              <a:t>процессе </a:t>
            </a:r>
            <a:r>
              <a:rPr sz="2700" spc="-5" dirty="0">
                <a:latin typeface="Calibri"/>
                <a:cs typeface="Calibri"/>
              </a:rPr>
              <a:t>………… </a:t>
            </a:r>
            <a:r>
              <a:rPr sz="2700" dirty="0">
                <a:latin typeface="Calibri"/>
                <a:cs typeface="Calibri"/>
              </a:rPr>
              <a:t>в листьях на </a:t>
            </a:r>
            <a:r>
              <a:rPr sz="2700" spc="-5" dirty="0">
                <a:latin typeface="Calibri"/>
                <a:cs typeface="Calibri"/>
              </a:rPr>
              <a:t>………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Органические вещества </a:t>
            </a:r>
            <a:r>
              <a:rPr sz="2700" spc="-10" dirty="0">
                <a:latin typeface="Calibri"/>
                <a:cs typeface="Calibri"/>
              </a:rPr>
              <a:t>передвигаются </a:t>
            </a:r>
            <a:r>
              <a:rPr sz="2700" spc="-25" dirty="0">
                <a:latin typeface="Calibri"/>
                <a:cs typeface="Calibri"/>
              </a:rPr>
              <a:t>ко </a:t>
            </a:r>
            <a:r>
              <a:rPr sz="2700" spc="-5" dirty="0">
                <a:latin typeface="Calibri"/>
                <a:cs typeface="Calibri"/>
              </a:rPr>
              <a:t>всем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органам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растения </a:t>
            </a:r>
            <a:r>
              <a:rPr sz="2700" dirty="0">
                <a:latin typeface="Calibri"/>
                <a:cs typeface="Calibri"/>
              </a:rPr>
              <a:t>по	</a:t>
            </a:r>
            <a:r>
              <a:rPr sz="2700" spc="-5" dirty="0">
                <a:latin typeface="Calibri"/>
                <a:cs typeface="Calibri"/>
              </a:rPr>
              <a:t>………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луба</a:t>
            </a:r>
            <a:r>
              <a:rPr sz="2700" spc="-10" dirty="0">
                <a:latin typeface="Calibri"/>
                <a:cs typeface="Calibri"/>
              </a:rPr>
              <a:t> (флоэмы) </a:t>
            </a:r>
            <a:r>
              <a:rPr sz="2700" spc="-15" dirty="0">
                <a:latin typeface="Calibri"/>
                <a:cs typeface="Calibri"/>
              </a:rPr>
              <a:t>коры.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270"/>
              </a:lnSpc>
            </a:pPr>
            <a:r>
              <a:rPr sz="2700" spc="-20" dirty="0">
                <a:latin typeface="Calibri"/>
                <a:cs typeface="Calibri"/>
              </a:rPr>
              <a:t>Вода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минеральными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веществами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всасывается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из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  <a:tabLst>
                <a:tab pos="4190365" algn="l"/>
              </a:tabLst>
            </a:pPr>
            <a:r>
              <a:rPr sz="2700" dirty="0">
                <a:latin typeface="Calibri"/>
                <a:cs typeface="Calibri"/>
              </a:rPr>
              <a:t>почвы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через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……… 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затем	</a:t>
            </a:r>
            <a:r>
              <a:rPr sz="2700" spc="-10" dirty="0">
                <a:latin typeface="Calibri"/>
                <a:cs typeface="Calibri"/>
              </a:rPr>
              <a:t>передвигается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по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  <a:tabLst>
                <a:tab pos="6926580" algn="l"/>
              </a:tabLst>
            </a:pPr>
            <a:r>
              <a:rPr sz="2700" spc="-5" dirty="0">
                <a:latin typeface="Calibri"/>
                <a:cs typeface="Calibri"/>
              </a:rPr>
              <a:t>………..древесины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(ксилемы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)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под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действием	……..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spc="-5" dirty="0">
                <a:latin typeface="Calibri"/>
                <a:cs typeface="Calibri"/>
              </a:rPr>
              <a:t>………».</a:t>
            </a:r>
            <a:endParaRPr sz="2700">
              <a:latin typeface="Calibri"/>
              <a:cs typeface="Calibri"/>
            </a:endParaRPr>
          </a:p>
          <a:p>
            <a:pPr marL="12700">
              <a:tabLst>
                <a:tab pos="1720214" algn="l"/>
              </a:tabLst>
            </a:pPr>
            <a:r>
              <a:rPr sz="2700" b="1" spc="-15" dirty="0">
                <a:solidFill>
                  <a:srgbClr val="C00000"/>
                </a:solidFill>
                <a:latin typeface="Calibri"/>
                <a:cs typeface="Calibri"/>
              </a:rPr>
              <a:t>Используя	предложенные</a:t>
            </a:r>
            <a:r>
              <a:rPr sz="27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alibri"/>
                <a:cs typeface="Calibri"/>
              </a:rPr>
              <a:t>слова:</a:t>
            </a:r>
            <a:endParaRPr sz="2700">
              <a:latin typeface="Calibri"/>
              <a:cs typeface="Calibri"/>
            </a:endParaRPr>
          </a:p>
          <a:p>
            <a:pPr marL="400050">
              <a:lnSpc>
                <a:spcPts val="2915"/>
              </a:lnSpc>
            </a:pPr>
            <a:r>
              <a:rPr sz="2700" spc="-20" dirty="0">
                <a:latin typeface="Calibri"/>
                <a:cs typeface="Calibri"/>
              </a:rPr>
              <a:t>сосуды,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ситовидные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трубки, </a:t>
            </a:r>
            <a:r>
              <a:rPr sz="2700" spc="-10" dirty="0">
                <a:latin typeface="Calibri"/>
                <a:cs typeface="Calibri"/>
              </a:rPr>
              <a:t>корневой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волосок,</a:t>
            </a:r>
            <a:endParaRPr sz="2700">
              <a:latin typeface="Calibri"/>
              <a:cs typeface="Calibri"/>
            </a:endParaRPr>
          </a:p>
          <a:p>
            <a:pPr marL="355600" marR="108585">
              <a:lnSpc>
                <a:spcPct val="80000"/>
              </a:lnSpc>
              <a:spcBef>
                <a:spcPts val="325"/>
              </a:spcBef>
              <a:tabLst>
                <a:tab pos="5933440" algn="l"/>
              </a:tabLst>
            </a:pPr>
            <a:r>
              <a:rPr sz="2700" dirty="0">
                <a:latin typeface="Calibri"/>
                <a:cs typeface="Calibri"/>
              </a:rPr>
              <a:t>испарение,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к</a:t>
            </a:r>
            <a:r>
              <a:rPr sz="2700" spc="-5" dirty="0">
                <a:latin typeface="Calibri"/>
                <a:cs typeface="Calibri"/>
              </a:rPr>
              <a:t>орнево</a:t>
            </a:r>
            <a:r>
              <a:rPr sz="2700" dirty="0">
                <a:latin typeface="Calibri"/>
                <a:cs typeface="Calibri"/>
              </a:rPr>
              <a:t>е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да</a:t>
            </a:r>
            <a:r>
              <a:rPr sz="2700" spc="-15" dirty="0">
                <a:latin typeface="Calibri"/>
                <a:cs typeface="Calibri"/>
              </a:rPr>
              <a:t>в</a:t>
            </a:r>
            <a:r>
              <a:rPr sz="2700" spc="-5" dirty="0">
                <a:latin typeface="Calibri"/>
                <a:cs typeface="Calibri"/>
              </a:rPr>
              <a:t>ление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св</a:t>
            </a:r>
            <a:r>
              <a:rPr sz="2700" spc="-15" dirty="0">
                <a:latin typeface="Calibri"/>
                <a:cs typeface="Calibri"/>
              </a:rPr>
              <a:t>е</a:t>
            </a:r>
            <a:r>
              <a:rPr sz="2700" spc="-110" dirty="0">
                <a:latin typeface="Calibri"/>
                <a:cs typeface="Calibri"/>
              </a:rPr>
              <a:t>т</a:t>
            </a:r>
            <a:r>
              <a:rPr sz="2700" dirty="0">
                <a:latin typeface="Calibri"/>
                <a:cs typeface="Calibri"/>
              </a:rPr>
              <a:t>,	</a:t>
            </a:r>
            <a:r>
              <a:rPr sz="2700" spc="-5" dirty="0">
                <a:latin typeface="Calibri"/>
                <a:cs typeface="Calibri"/>
              </a:rPr>
              <a:t>органи</a:t>
            </a:r>
            <a:r>
              <a:rPr sz="2700" spc="-15" dirty="0">
                <a:latin typeface="Calibri"/>
                <a:cs typeface="Calibri"/>
              </a:rPr>
              <a:t>ч</a:t>
            </a:r>
            <a:r>
              <a:rPr sz="2700" dirty="0">
                <a:latin typeface="Calibri"/>
                <a:cs typeface="Calibri"/>
              </a:rPr>
              <a:t>ес</a:t>
            </a:r>
            <a:r>
              <a:rPr sz="2700" spc="-45" dirty="0">
                <a:latin typeface="Calibri"/>
                <a:cs typeface="Calibri"/>
              </a:rPr>
              <a:t>к</a:t>
            </a:r>
            <a:r>
              <a:rPr sz="2700" spc="-5" dirty="0">
                <a:latin typeface="Calibri"/>
                <a:cs typeface="Calibri"/>
              </a:rPr>
              <a:t>ое  вещество,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автотрофы,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фотосинтез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96394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2136" y="461594"/>
            <a:ext cx="5422900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5" dirty="0"/>
              <a:t>Проблемная</a:t>
            </a:r>
            <a:r>
              <a:rPr sz="4400" spc="-80" dirty="0"/>
              <a:t> </a:t>
            </a:r>
            <a:r>
              <a:rPr sz="4400" spc="-5" dirty="0"/>
              <a:t>ситуация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251576" y="1523998"/>
            <a:ext cx="3778885" cy="42519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spcBef>
                <a:spcPts val="440"/>
              </a:spcBef>
            </a:pPr>
            <a:r>
              <a:rPr sz="2800" spc="-10" dirty="0">
                <a:latin typeface="Calibri"/>
                <a:cs typeface="Calibri"/>
              </a:rPr>
              <a:t>«Осенью,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  <a:p>
            <a:pPr marL="12700" marR="422275">
              <a:lnSpc>
                <a:spcPct val="11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уборки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урожая,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зерно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хранят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335"/>
              </a:spcBef>
            </a:pPr>
            <a:r>
              <a:rPr sz="2800" spc="-5" dirty="0">
                <a:latin typeface="Calibri"/>
                <a:cs typeface="Calibri"/>
              </a:rPr>
              <a:t>зернохранилищах.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</a:pPr>
            <a:r>
              <a:rPr sz="2800" spc="-5" dirty="0">
                <a:latin typeface="Calibri"/>
                <a:cs typeface="Calibri"/>
              </a:rPr>
              <a:t>Время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времени зерно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необходимо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проверять.</a:t>
            </a:r>
            <a:endParaRPr sz="2800">
              <a:latin typeface="Calibri"/>
              <a:cs typeface="Calibri"/>
            </a:endParaRPr>
          </a:p>
          <a:p>
            <a:pPr marL="12700" marR="331470">
              <a:lnSpc>
                <a:spcPct val="11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Предложите </a:t>
            </a:r>
            <a:r>
              <a:rPr sz="2800" spc="-5" dirty="0">
                <a:latin typeface="Calibri"/>
                <a:cs typeface="Calibri"/>
              </a:rPr>
              <a:t>способы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проверки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сохранности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зерна».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2599" y="2143126"/>
            <a:ext cx="4038600" cy="300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649377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241" y="364054"/>
            <a:ext cx="8275320" cy="504625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835275" marR="5080" indent="-2823210">
              <a:spcBef>
                <a:spcPts val="95"/>
              </a:spcBef>
            </a:pPr>
            <a:r>
              <a:rPr sz="3200" spc="-10" dirty="0"/>
              <a:t>Прием</a:t>
            </a:r>
            <a:r>
              <a:rPr sz="3200" spc="-15" dirty="0"/>
              <a:t> </a:t>
            </a:r>
            <a:r>
              <a:rPr sz="3200" spc="-5" dirty="0">
                <a:latin typeface="Calibri"/>
                <a:cs typeface="Calibri"/>
              </a:rPr>
              <a:t>- </a:t>
            </a:r>
            <a:r>
              <a:rPr sz="3200" spc="-15" dirty="0"/>
              <a:t>постановка</a:t>
            </a:r>
            <a:r>
              <a:rPr sz="3200" spc="5" dirty="0"/>
              <a:t> </a:t>
            </a:r>
            <a:r>
              <a:rPr sz="3200" spc="-20" dirty="0"/>
              <a:t>проблемного </a:t>
            </a:r>
            <a:r>
              <a:rPr sz="3200" spc="-890" dirty="0"/>
              <a:t> </a:t>
            </a:r>
            <a:r>
              <a:rPr sz="3200" spc="-5" dirty="0"/>
              <a:t>вопроса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1575" y="1533119"/>
            <a:ext cx="3863340" cy="435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6460">
              <a:lnSpc>
                <a:spcPct val="1201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На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половицах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жилых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помещений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endParaRPr sz="2600">
              <a:latin typeface="Calibri"/>
              <a:cs typeface="Calibri"/>
            </a:endParaRPr>
          </a:p>
          <a:p>
            <a:pPr marL="12700">
              <a:spcBef>
                <a:spcPts val="620"/>
              </a:spcBef>
            </a:pPr>
            <a:r>
              <a:rPr sz="2600" spc="-5" dirty="0">
                <a:latin typeface="Calibri"/>
                <a:cs typeface="Calibri"/>
              </a:rPr>
              <a:t>увлажнённых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местах</a:t>
            </a:r>
            <a:endParaRPr sz="2600">
              <a:latin typeface="Calibri"/>
              <a:cs typeface="Calibri"/>
            </a:endParaRPr>
          </a:p>
          <a:p>
            <a:pPr marL="12700" marR="71755">
              <a:lnSpc>
                <a:spcPct val="120000"/>
              </a:lnSpc>
              <a:spcBef>
                <a:spcPts val="5"/>
              </a:spcBef>
            </a:pPr>
            <a:r>
              <a:rPr sz="2600" spc="-5" dirty="0">
                <a:latin typeface="Calibri"/>
                <a:cs typeface="Calibri"/>
              </a:rPr>
              <a:t>часто </a:t>
            </a:r>
            <a:r>
              <a:rPr sz="2600" spc="-10" dirty="0">
                <a:latin typeface="Calibri"/>
                <a:cs typeface="Calibri"/>
              </a:rPr>
              <a:t>поселяется </a:t>
            </a:r>
            <a:r>
              <a:rPr sz="2600" spc="-5" dirty="0">
                <a:latin typeface="Calibri"/>
                <a:cs typeface="Calibri"/>
              </a:rPr>
              <a:t>домовый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гриб,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который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течение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3750"/>
              </a:lnSpc>
              <a:spcBef>
                <a:spcPts val="225"/>
              </a:spcBef>
            </a:pPr>
            <a:r>
              <a:rPr sz="2600" spc="-10" dirty="0">
                <a:latin typeface="Calibri"/>
                <a:cs typeface="Calibri"/>
              </a:rPr>
              <a:t>нескольких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месяцев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сделать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древесину</a:t>
            </a:r>
            <a:endParaRPr sz="2600">
              <a:latin typeface="Calibri"/>
              <a:cs typeface="Calibri"/>
            </a:endParaRPr>
          </a:p>
          <a:p>
            <a:pPr marL="12700" marR="133350">
              <a:lnSpc>
                <a:spcPts val="3740"/>
              </a:lnSpc>
            </a:pPr>
            <a:r>
              <a:rPr sz="2600" spc="-5" dirty="0">
                <a:latin typeface="Calibri"/>
                <a:cs typeface="Calibri"/>
              </a:rPr>
              <a:t>трухлявой. Как можно </a:t>
            </a:r>
            <a:r>
              <a:rPr sz="2600" dirty="0">
                <a:latin typeface="Calibri"/>
                <a:cs typeface="Calibri"/>
              </a:rPr>
              <a:t> объяснить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такое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явление?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007" y="2214627"/>
            <a:ext cx="4447794" cy="3019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5082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1" y="599347"/>
            <a:ext cx="8503332" cy="443070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835275" marR="5080" indent="-2823210">
              <a:spcBef>
                <a:spcPts val="95"/>
              </a:spcBef>
            </a:pPr>
            <a:r>
              <a:rPr sz="2800" b="1" spc="-10" dirty="0"/>
              <a:t>Прием</a:t>
            </a:r>
            <a:r>
              <a:rPr sz="2800" b="1" spc="-15" dirty="0"/>
              <a:t> </a:t>
            </a:r>
            <a:r>
              <a:rPr sz="2800" b="1" spc="-5" dirty="0">
                <a:latin typeface="Calibri"/>
                <a:cs typeface="Calibri"/>
              </a:rPr>
              <a:t>- </a:t>
            </a:r>
            <a:r>
              <a:rPr sz="2800" b="1" spc="-15" dirty="0"/>
              <a:t>постановка</a:t>
            </a:r>
            <a:r>
              <a:rPr sz="2800" b="1" spc="5" dirty="0"/>
              <a:t> </a:t>
            </a:r>
            <a:r>
              <a:rPr sz="2800" b="1" spc="-20" dirty="0"/>
              <a:t>проблемного </a:t>
            </a:r>
            <a:r>
              <a:rPr sz="2800" b="1" spc="-890" dirty="0"/>
              <a:t> </a:t>
            </a:r>
            <a:r>
              <a:rPr sz="2800" b="1" spc="-5" dirty="0"/>
              <a:t>вопроса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2839" y="1610310"/>
            <a:ext cx="338455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2130" indent="6096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Как вы </a:t>
            </a:r>
            <a:r>
              <a:rPr sz="2800" spc="-10" dirty="0">
                <a:latin typeface="Calibri"/>
                <a:cs typeface="Calibri"/>
              </a:rPr>
              <a:t>объясните </a:t>
            </a:r>
            <a:r>
              <a:rPr sz="2800" spc="-5" dirty="0">
                <a:latin typeface="Calibri"/>
                <a:cs typeface="Calibri"/>
              </a:rPr>
              <a:t> высказывание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К.А.</a:t>
            </a:r>
          </a:p>
          <a:p>
            <a:pPr marL="12700" marR="5080">
              <a:spcBef>
                <a:spcPts val="5"/>
              </a:spcBef>
            </a:pPr>
            <a:r>
              <a:rPr sz="2800" spc="-25" dirty="0">
                <a:latin typeface="Calibri"/>
                <a:cs typeface="Calibri"/>
              </a:rPr>
              <a:t>Тимирязева </a:t>
            </a:r>
            <a:r>
              <a:rPr sz="2800" spc="-5" dirty="0">
                <a:latin typeface="Calibri"/>
                <a:cs typeface="Calibri"/>
              </a:rPr>
              <a:t>о </a:t>
            </a:r>
            <a:r>
              <a:rPr sz="2800" spc="-15" dirty="0">
                <a:latin typeface="Calibri"/>
                <a:cs typeface="Calibri"/>
              </a:rPr>
              <a:t>том,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растениям</a:t>
            </a:r>
            <a:endParaRPr sz="2800" dirty="0">
              <a:latin typeface="Calibri"/>
              <a:cs typeface="Calibri"/>
            </a:endParaRPr>
          </a:p>
          <a:p>
            <a:pPr marL="12700"/>
            <a:r>
              <a:rPr sz="2800" spc="-10" dirty="0">
                <a:latin typeface="Calibri"/>
                <a:cs typeface="Calibri"/>
              </a:rPr>
              <a:t>принадлежит</a:t>
            </a:r>
            <a:endParaRPr sz="2800" dirty="0">
              <a:latin typeface="Calibri"/>
              <a:cs typeface="Calibri"/>
            </a:endParaRPr>
          </a:p>
          <a:p>
            <a:pPr marL="12700"/>
            <a:r>
              <a:rPr sz="2800" spc="-10" dirty="0">
                <a:latin typeface="Calibri"/>
                <a:cs typeface="Calibri"/>
              </a:rPr>
              <a:t>«космическая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роль»?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3104" y="2509266"/>
            <a:ext cx="4786375" cy="3589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45639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001" y="461594"/>
            <a:ext cx="4555490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0" dirty="0"/>
              <a:t>Прием</a:t>
            </a:r>
            <a:r>
              <a:rPr sz="4400" spc="-25" dirty="0"/>
              <a:t> </a:t>
            </a:r>
            <a:r>
              <a:rPr sz="4400" dirty="0"/>
              <a:t>-</a:t>
            </a:r>
            <a:r>
              <a:rPr sz="4400" spc="-10" dirty="0"/>
              <a:t> дискуссия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874012" y="1513714"/>
            <a:ext cx="362648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Весной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садовод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обнаружил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два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поврежденных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дерева</a:t>
            </a:r>
            <a:endParaRPr sz="2400">
              <a:latin typeface="Calibri"/>
              <a:cs typeface="Calibri"/>
            </a:endParaRPr>
          </a:p>
          <a:p>
            <a:pPr marL="83820" marR="490855">
              <a:tabLst>
                <a:tab pos="1562100" algn="l"/>
              </a:tabLst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одного	</a:t>
            </a:r>
            <a:r>
              <a:rPr sz="2400" spc="-5" dirty="0">
                <a:latin typeface="Calibri"/>
                <a:cs typeface="Calibri"/>
              </a:rPr>
              <a:t>мыши </a:t>
            </a:r>
            <a:r>
              <a:rPr sz="2400" spc="-15" dirty="0">
                <a:latin typeface="Calibri"/>
                <a:cs typeface="Calibri"/>
              </a:rPr>
              <a:t>кору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частично </a:t>
            </a:r>
            <a:r>
              <a:rPr sz="2400" spc="-10" dirty="0">
                <a:latin typeface="Calibri"/>
                <a:cs typeface="Calibri"/>
              </a:rPr>
              <a:t>погрызли, </a:t>
            </a:r>
            <a:r>
              <a:rPr sz="2400" dirty="0">
                <a:latin typeface="Calibri"/>
                <a:cs typeface="Calibri"/>
              </a:rPr>
              <a:t>а у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другого </a:t>
            </a:r>
            <a:r>
              <a:rPr sz="2400" dirty="0">
                <a:latin typeface="Calibri"/>
                <a:cs typeface="Calibri"/>
              </a:rPr>
              <a:t>зайцы </a:t>
            </a:r>
            <a:r>
              <a:rPr sz="2400" spc="-15" dirty="0">
                <a:latin typeface="Calibri"/>
                <a:cs typeface="Calibri"/>
              </a:rPr>
              <a:t>ствол </a:t>
            </a:r>
            <a:r>
              <a:rPr sz="2400" spc="-10" dirty="0">
                <a:latin typeface="Calibri"/>
                <a:cs typeface="Calibri"/>
              </a:rPr>
              <a:t> объели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кольцом.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Какое</a:t>
            </a:r>
            <a:endParaRPr sz="2400">
              <a:latin typeface="Calibri"/>
              <a:cs typeface="Calibri"/>
            </a:endParaRPr>
          </a:p>
          <a:p>
            <a:pPr marL="83820" marR="165100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дерево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может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погибнуть?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Докажите.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3126" y="4357714"/>
            <a:ext cx="4041775" cy="23290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7376" y="1571498"/>
            <a:ext cx="4790821" cy="2643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440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62" y="461594"/>
            <a:ext cx="5962015" cy="697230"/>
          </a:xfrm>
          <a:prstGeom prst="rect">
            <a:avLst/>
          </a:prstGeo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5" dirty="0"/>
              <a:t>Способы</a:t>
            </a:r>
            <a:r>
              <a:rPr sz="4400" spc="-75" dirty="0"/>
              <a:t> </a:t>
            </a:r>
            <a:r>
              <a:rPr sz="4400" spc="-15" dirty="0"/>
              <a:t>целеполагания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510704"/>
            <a:ext cx="7604125" cy="39690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spcBef>
                <a:spcPts val="8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«А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знаете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ли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</a:t>
            </a:r>
            <a:r>
              <a:rPr sz="3200" spc="-10" dirty="0">
                <a:latin typeface="Calibri"/>
                <a:cs typeface="Calibri"/>
              </a:rPr>
              <a:t> что…?».</a:t>
            </a:r>
            <a:endParaRPr sz="3200">
              <a:latin typeface="Calibri"/>
              <a:cs typeface="Calibri"/>
            </a:endParaRPr>
          </a:p>
          <a:p>
            <a:pPr marL="445770" indent="-433705">
              <a:spcBef>
                <a:spcPts val="765"/>
              </a:spcBef>
              <a:buFont typeface="Arial MT"/>
              <a:buChar char="•"/>
              <a:tabLst>
                <a:tab pos="445134" algn="l"/>
                <a:tab pos="446405" algn="l"/>
              </a:tabLst>
            </a:pPr>
            <a:r>
              <a:rPr sz="3200" spc="-5" dirty="0">
                <a:latin typeface="Calibri"/>
                <a:cs typeface="Calibri"/>
              </a:rPr>
              <a:t>Прием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«Разрешение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парадоксов».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spcBef>
                <a:spcPts val="770"/>
              </a:spcBef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Дополнение</a:t>
            </a:r>
            <a:r>
              <a:rPr sz="320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цели</a:t>
            </a:r>
            <a:r>
              <a:rPr sz="32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урока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с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помощью</a:t>
            </a:r>
            <a:r>
              <a:rPr sz="32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слов-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помощников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Формулировка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темы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виде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вопроса</a:t>
            </a:r>
            <a:endParaRPr sz="3200">
              <a:latin typeface="Calibri"/>
              <a:cs typeface="Calibri"/>
            </a:endParaRPr>
          </a:p>
          <a:p>
            <a:pPr marL="355600" marR="678815" indent="-342900">
              <a:spcBef>
                <a:spcPts val="770"/>
              </a:spcBef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«Отгадай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ребус».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О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чем </a:t>
            </a:r>
            <a:r>
              <a:rPr sz="32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будет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речь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на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уроке?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65056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1"/>
          <p:cNvGrpSpPr/>
          <p:nvPr/>
        </p:nvGrpSpPr>
        <p:grpSpPr>
          <a:xfrm>
            <a:off x="263123" y="754712"/>
            <a:ext cx="4170045" cy="622300"/>
            <a:chOff x="362711" y="1397508"/>
            <a:chExt cx="4170045" cy="622300"/>
          </a:xfrm>
        </p:grpSpPr>
        <p:sp>
          <p:nvSpPr>
            <p:cNvPr id="5" name="object 22"/>
            <p:cNvSpPr/>
            <p:nvPr/>
          </p:nvSpPr>
          <p:spPr>
            <a:xfrm>
              <a:off x="368807" y="1403604"/>
              <a:ext cx="4157979" cy="609600"/>
            </a:xfrm>
            <a:custGeom>
              <a:avLst/>
              <a:gdLst/>
              <a:ahLst/>
              <a:cxnLst/>
              <a:rect l="l" t="t" r="r" b="b"/>
              <a:pathLst>
                <a:path w="4157979" h="609600">
                  <a:moveTo>
                    <a:pt x="3852671" y="0"/>
                  </a:moveTo>
                  <a:lnTo>
                    <a:pt x="3852671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852671" y="457200"/>
                  </a:lnTo>
                  <a:lnTo>
                    <a:pt x="3852671" y="609600"/>
                  </a:lnTo>
                  <a:lnTo>
                    <a:pt x="4157471" y="304800"/>
                  </a:lnTo>
                  <a:lnTo>
                    <a:pt x="385267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6" name="object 23"/>
            <p:cNvSpPr/>
            <p:nvPr/>
          </p:nvSpPr>
          <p:spPr>
            <a:xfrm>
              <a:off x="368807" y="1403604"/>
              <a:ext cx="4157979" cy="609600"/>
            </a:xfrm>
            <a:custGeom>
              <a:avLst/>
              <a:gdLst/>
              <a:ahLst/>
              <a:cxnLst/>
              <a:rect l="l" t="t" r="r" b="b"/>
              <a:pathLst>
                <a:path w="4157979" h="609600">
                  <a:moveTo>
                    <a:pt x="0" y="152400"/>
                  </a:moveTo>
                  <a:lnTo>
                    <a:pt x="3852671" y="152400"/>
                  </a:lnTo>
                  <a:lnTo>
                    <a:pt x="3852671" y="0"/>
                  </a:lnTo>
                  <a:lnTo>
                    <a:pt x="4157471" y="304800"/>
                  </a:lnTo>
                  <a:lnTo>
                    <a:pt x="3852671" y="609600"/>
                  </a:lnTo>
                  <a:lnTo>
                    <a:pt x="3852671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7" name="object 24"/>
          <p:cNvSpPr txBox="1"/>
          <p:nvPr/>
        </p:nvSpPr>
        <p:spPr>
          <a:xfrm>
            <a:off x="524488" y="915430"/>
            <a:ext cx="3647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cs typeface="Times New Roman"/>
              </a:rPr>
              <a:t>–	</a:t>
            </a:r>
            <a:r>
              <a:rPr sz="1800" spc="-10" dirty="0">
                <a:solidFill>
                  <a:srgbClr val="FFFFFF"/>
                </a:solidFill>
                <a:cs typeface="Calibri"/>
              </a:rPr>
              <a:t>Естественнонаучная</a:t>
            </a:r>
            <a:r>
              <a:rPr sz="1800" spc="20" dirty="0">
                <a:solidFill>
                  <a:srgbClr val="FFFFFF"/>
                </a:solidFill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cs typeface="Calibri"/>
              </a:rPr>
              <a:t>грамотность;</a:t>
            </a:r>
            <a:endParaRPr sz="1800" dirty="0">
              <a:cs typeface="Calibri"/>
            </a:endParaRPr>
          </a:p>
        </p:txBody>
      </p:sp>
      <p:grpSp>
        <p:nvGrpSpPr>
          <p:cNvPr id="3" name="object 25"/>
          <p:cNvGrpSpPr/>
          <p:nvPr/>
        </p:nvGrpSpPr>
        <p:grpSpPr>
          <a:xfrm>
            <a:off x="269219" y="1482252"/>
            <a:ext cx="11527446" cy="5018136"/>
            <a:chOff x="637409" y="2095507"/>
            <a:chExt cx="9705975" cy="4170045"/>
          </a:xfrm>
        </p:grpSpPr>
        <p:pic>
          <p:nvPicPr>
            <p:cNvPr id="9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409" y="2095507"/>
              <a:ext cx="9705600" cy="3800848"/>
            </a:xfrm>
            <a:prstGeom prst="rect">
              <a:avLst/>
            </a:prstGeom>
          </p:spPr>
        </p:pic>
        <p:pic>
          <p:nvPicPr>
            <p:cNvPr id="10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39" y="5750051"/>
              <a:ext cx="6019800" cy="515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4996262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/>
          <p:cNvGrpSpPr/>
          <p:nvPr/>
        </p:nvGrpSpPr>
        <p:grpSpPr>
          <a:xfrm>
            <a:off x="172017" y="835710"/>
            <a:ext cx="11575824" cy="4686904"/>
            <a:chOff x="80772" y="1958339"/>
            <a:chExt cx="10951845" cy="4177665"/>
          </a:xfrm>
        </p:grpSpPr>
        <p:pic>
          <p:nvPicPr>
            <p:cNvPr id="5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9004" y="1958339"/>
              <a:ext cx="8333232" cy="4111752"/>
            </a:xfrm>
            <a:prstGeom prst="rect">
              <a:avLst/>
            </a:prstGeom>
          </p:spPr>
        </p:pic>
        <p:pic>
          <p:nvPicPr>
            <p:cNvPr id="6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4125467"/>
              <a:ext cx="6086856" cy="2010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9320333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/>
          <p:cNvGrpSpPr/>
          <p:nvPr/>
        </p:nvGrpSpPr>
        <p:grpSpPr>
          <a:xfrm>
            <a:off x="310307" y="902509"/>
            <a:ext cx="11540679" cy="5009403"/>
            <a:chOff x="708659" y="2151888"/>
            <a:chExt cx="9810115" cy="4093210"/>
          </a:xfrm>
        </p:grpSpPr>
        <p:pic>
          <p:nvPicPr>
            <p:cNvPr id="5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659" y="2151888"/>
              <a:ext cx="9809988" cy="3486912"/>
            </a:xfrm>
            <a:prstGeom prst="rect">
              <a:avLst/>
            </a:prstGeom>
          </p:spPr>
        </p:pic>
        <p:pic>
          <p:nvPicPr>
            <p:cNvPr id="6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7311" y="5664708"/>
              <a:ext cx="5943599" cy="58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1815183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/>
          <p:cNvGrpSpPr/>
          <p:nvPr/>
        </p:nvGrpSpPr>
        <p:grpSpPr>
          <a:xfrm>
            <a:off x="316871" y="946781"/>
            <a:ext cx="11471404" cy="4729742"/>
            <a:chOff x="790955" y="2051304"/>
            <a:chExt cx="10553700" cy="4253865"/>
          </a:xfrm>
        </p:grpSpPr>
        <p:pic>
          <p:nvPicPr>
            <p:cNvPr id="5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7916" y="2051304"/>
              <a:ext cx="8206333" cy="4154424"/>
            </a:xfrm>
            <a:prstGeom prst="rect">
              <a:avLst/>
            </a:prstGeom>
          </p:spPr>
        </p:pic>
        <p:pic>
          <p:nvPicPr>
            <p:cNvPr id="6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5" y="5486400"/>
              <a:ext cx="6001512" cy="818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53756048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2"/>
          <p:cNvSpPr/>
          <p:nvPr/>
        </p:nvSpPr>
        <p:spPr>
          <a:xfrm>
            <a:off x="269219" y="760808"/>
            <a:ext cx="4157979" cy="609600"/>
          </a:xfrm>
          <a:custGeom>
            <a:avLst/>
            <a:gdLst/>
            <a:ahLst/>
            <a:cxnLst/>
            <a:rect l="l" t="t" r="r" b="b"/>
            <a:pathLst>
              <a:path w="4157979" h="609600">
                <a:moveTo>
                  <a:pt x="3852671" y="0"/>
                </a:moveTo>
                <a:lnTo>
                  <a:pt x="3852671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3852671" y="457200"/>
                </a:lnTo>
                <a:lnTo>
                  <a:pt x="3852671" y="609600"/>
                </a:lnTo>
                <a:lnTo>
                  <a:pt x="4157471" y="304800"/>
                </a:lnTo>
                <a:lnTo>
                  <a:pt x="385267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4" name="object 24"/>
          <p:cNvSpPr txBox="1"/>
          <p:nvPr/>
        </p:nvSpPr>
        <p:spPr>
          <a:xfrm>
            <a:off x="495198" y="915748"/>
            <a:ext cx="297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cs typeface="Times New Roman"/>
              </a:rPr>
              <a:t>–	</a:t>
            </a:r>
            <a:r>
              <a:rPr sz="1800" spc="-10" dirty="0">
                <a:solidFill>
                  <a:srgbClr val="FFFFFF"/>
                </a:solidFill>
                <a:cs typeface="Calibri"/>
              </a:rPr>
              <a:t>Читательская</a:t>
            </a:r>
            <a:r>
              <a:rPr sz="1800" spc="-45" dirty="0">
                <a:solidFill>
                  <a:srgbClr val="FFFFFF"/>
                </a:solidFill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cs typeface="Calibri"/>
              </a:rPr>
              <a:t>грамотность;</a:t>
            </a:r>
            <a:endParaRPr sz="1800" dirty="0">
              <a:cs typeface="Calibri"/>
            </a:endParaRPr>
          </a:p>
        </p:txBody>
      </p:sp>
      <p:grpSp>
        <p:nvGrpSpPr>
          <p:cNvPr id="2" name="object 25"/>
          <p:cNvGrpSpPr/>
          <p:nvPr/>
        </p:nvGrpSpPr>
        <p:grpSpPr>
          <a:xfrm>
            <a:off x="269220" y="1370407"/>
            <a:ext cx="11483894" cy="4948911"/>
            <a:chOff x="743712" y="1246632"/>
            <a:chExt cx="11257915" cy="4837430"/>
          </a:xfrm>
        </p:grpSpPr>
        <p:pic>
          <p:nvPicPr>
            <p:cNvPr id="7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740" y="1246632"/>
              <a:ext cx="8366759" cy="4837176"/>
            </a:xfrm>
            <a:prstGeom prst="rect">
              <a:avLst/>
            </a:prstGeom>
          </p:spPr>
        </p:pic>
        <p:pic>
          <p:nvPicPr>
            <p:cNvPr id="8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12" y="4959096"/>
              <a:ext cx="6057899" cy="1124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17089092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/>
          <p:cNvGrpSpPr/>
          <p:nvPr/>
        </p:nvGrpSpPr>
        <p:grpSpPr>
          <a:xfrm>
            <a:off x="258879" y="929676"/>
            <a:ext cx="11646428" cy="4493349"/>
            <a:chOff x="276986" y="2151895"/>
            <a:chExt cx="10904855" cy="4122420"/>
          </a:xfrm>
        </p:grpSpPr>
        <p:pic>
          <p:nvPicPr>
            <p:cNvPr id="5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986" y="2151895"/>
              <a:ext cx="9248775" cy="3753604"/>
            </a:xfrm>
            <a:prstGeom prst="rect">
              <a:avLst/>
            </a:prstGeom>
          </p:spPr>
        </p:pic>
        <p:pic>
          <p:nvPicPr>
            <p:cNvPr id="6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8220" y="4884419"/>
              <a:ext cx="6373368" cy="1389888"/>
            </a:xfrm>
            <a:prstGeom prst="rect">
              <a:avLst/>
            </a:prstGeom>
          </p:spPr>
        </p:pic>
      </p:grpSp>
      <p:sp>
        <p:nvSpPr>
          <p:cNvPr id="7" name="object 22"/>
          <p:cNvSpPr/>
          <p:nvPr/>
        </p:nvSpPr>
        <p:spPr>
          <a:xfrm>
            <a:off x="258879" y="320076"/>
            <a:ext cx="4157979" cy="609600"/>
          </a:xfrm>
          <a:custGeom>
            <a:avLst/>
            <a:gdLst/>
            <a:ahLst/>
            <a:cxnLst/>
            <a:rect l="l" t="t" r="r" b="b"/>
            <a:pathLst>
              <a:path w="4157979" h="609600">
                <a:moveTo>
                  <a:pt x="3852671" y="0"/>
                </a:moveTo>
                <a:lnTo>
                  <a:pt x="3852671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3852671" y="457200"/>
                </a:lnTo>
                <a:lnTo>
                  <a:pt x="3852671" y="609600"/>
                </a:lnTo>
                <a:lnTo>
                  <a:pt x="4157471" y="304800"/>
                </a:lnTo>
                <a:lnTo>
                  <a:pt x="385267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" name="object 24"/>
          <p:cNvSpPr txBox="1"/>
          <p:nvPr/>
        </p:nvSpPr>
        <p:spPr>
          <a:xfrm>
            <a:off x="460492" y="475016"/>
            <a:ext cx="330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cs typeface="Times New Roman"/>
              </a:rPr>
              <a:t>–	</a:t>
            </a:r>
            <a:r>
              <a:rPr sz="1800" spc="-10" dirty="0">
                <a:solidFill>
                  <a:srgbClr val="FFFFFF"/>
                </a:solidFill>
                <a:cs typeface="Calibri"/>
              </a:rPr>
              <a:t>Математическая</a:t>
            </a:r>
            <a:r>
              <a:rPr sz="18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cs typeface="Calibri"/>
              </a:rPr>
              <a:t>грамотность;</a:t>
            </a:r>
            <a:endParaRPr sz="18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592884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/>
          <p:cNvGrpSpPr/>
          <p:nvPr/>
        </p:nvGrpSpPr>
        <p:grpSpPr>
          <a:xfrm>
            <a:off x="235754" y="790366"/>
            <a:ext cx="11657845" cy="4939844"/>
            <a:chOff x="83819" y="1252727"/>
            <a:chExt cx="12108180" cy="5066030"/>
          </a:xfrm>
        </p:grpSpPr>
        <p:pic>
          <p:nvPicPr>
            <p:cNvPr id="5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0752" y="1252727"/>
              <a:ext cx="8461248" cy="4094988"/>
            </a:xfrm>
            <a:prstGeom prst="rect">
              <a:avLst/>
            </a:prstGeom>
          </p:spPr>
        </p:pic>
        <p:pic>
          <p:nvPicPr>
            <p:cNvPr id="6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" y="4133088"/>
              <a:ext cx="5158740" cy="2185416"/>
            </a:xfrm>
            <a:prstGeom prst="rect">
              <a:avLst/>
            </a:prstGeom>
          </p:spPr>
        </p:pic>
      </p:grpSp>
      <p:sp>
        <p:nvSpPr>
          <p:cNvPr id="7" name="object 22"/>
          <p:cNvSpPr/>
          <p:nvPr/>
        </p:nvSpPr>
        <p:spPr>
          <a:xfrm>
            <a:off x="258879" y="320076"/>
            <a:ext cx="4157979" cy="609600"/>
          </a:xfrm>
          <a:custGeom>
            <a:avLst/>
            <a:gdLst/>
            <a:ahLst/>
            <a:cxnLst/>
            <a:rect l="l" t="t" r="r" b="b"/>
            <a:pathLst>
              <a:path w="4157979" h="609600">
                <a:moveTo>
                  <a:pt x="3852671" y="0"/>
                </a:moveTo>
                <a:lnTo>
                  <a:pt x="3852671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3852671" y="457200"/>
                </a:lnTo>
                <a:lnTo>
                  <a:pt x="3852671" y="609600"/>
                </a:lnTo>
                <a:lnTo>
                  <a:pt x="4157471" y="304800"/>
                </a:lnTo>
                <a:lnTo>
                  <a:pt x="385267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" name="object 24"/>
          <p:cNvSpPr txBox="1"/>
          <p:nvPr/>
        </p:nvSpPr>
        <p:spPr>
          <a:xfrm>
            <a:off x="560219" y="475016"/>
            <a:ext cx="2943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cs typeface="Times New Roman"/>
              </a:rPr>
              <a:t>–	</a:t>
            </a:r>
            <a:r>
              <a:rPr sz="1800" spc="-25" dirty="0">
                <a:solidFill>
                  <a:srgbClr val="FFFFFF"/>
                </a:solidFill>
                <a:cs typeface="Calibri"/>
              </a:rPr>
              <a:t>Глобальные</a:t>
            </a:r>
            <a:r>
              <a:rPr sz="1800" spc="20" dirty="0">
                <a:solidFill>
                  <a:srgbClr val="FFFFFF"/>
                </a:solidFill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cs typeface="Calibri"/>
              </a:rPr>
              <a:t>компетенции;</a:t>
            </a:r>
            <a:endParaRPr sz="18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3997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447879"/>
            <a:ext cx="8067675" cy="5093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spcBef>
                <a:spcPts val="100"/>
              </a:spcBef>
            </a:pPr>
            <a:r>
              <a:rPr sz="2400" b="1" spc="45" dirty="0" smtClean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виды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заданий: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245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участие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проектах;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spcBef>
                <a:spcPts val="3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подведение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итогов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урока;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spcBef>
                <a:spcPts val="3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творческие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задания;</a:t>
            </a:r>
          </a:p>
          <a:p>
            <a:pPr marL="355600" marR="5080" indent="-342900">
              <a:lnSpc>
                <a:spcPts val="324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зрительное,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моторное,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 err="1">
                <a:latin typeface="Calibri"/>
                <a:cs typeface="Calibri"/>
              </a:rPr>
              <a:t>вербальное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 err="1" smtClean="0">
                <a:latin typeface="Calibri"/>
                <a:cs typeface="Calibri"/>
              </a:rPr>
              <a:t>восприятие</a:t>
            </a:r>
            <a:r>
              <a:rPr sz="3000" spc="-5" dirty="0" smtClean="0">
                <a:latin typeface="Calibri"/>
                <a:cs typeface="Calibri"/>
              </a:rPr>
              <a:t>;</a:t>
            </a:r>
            <a:endParaRPr sz="3000" dirty="0">
              <a:latin typeface="Calibri"/>
              <a:cs typeface="Calibri"/>
            </a:endParaRPr>
          </a:p>
          <a:p>
            <a:pPr marL="355600" marR="1350010" indent="-342900">
              <a:lnSpc>
                <a:spcPts val="324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мысленное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воспроизведение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картины,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ситуации,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видеофильма;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spcBef>
                <a:spcPts val="3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самооценка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события,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происшествия;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spcBef>
                <a:spcPts val="360"/>
              </a:spcBef>
              <a:tabLst>
                <a:tab pos="354965" algn="l"/>
                <a:tab pos="355600" algn="l"/>
              </a:tabLst>
            </a:pP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91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91847"/>
            <a:ext cx="6727190" cy="2621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3930" marR="5080" indent="-876935">
              <a:spcBef>
                <a:spcPts val="95"/>
              </a:spcBef>
            </a:pP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Приёмы формирования </a:t>
            </a:r>
            <a:r>
              <a:rPr sz="4000" b="1" spc="-8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личностных</a:t>
            </a:r>
            <a:r>
              <a:rPr sz="4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10" dirty="0">
                <a:solidFill>
                  <a:srgbClr val="C00000"/>
                </a:solidFill>
                <a:latin typeface="Calibri"/>
                <a:cs typeface="Calibri"/>
              </a:rPr>
              <a:t>УУД</a:t>
            </a:r>
            <a:endParaRPr sz="4000" dirty="0">
              <a:latin typeface="Calibri"/>
              <a:cs typeface="Calibri"/>
            </a:endParaRPr>
          </a:p>
          <a:p>
            <a:pPr marL="12700">
              <a:spcBef>
                <a:spcPts val="1245"/>
              </a:spcBef>
            </a:pPr>
            <a:r>
              <a:rPr sz="8000" b="1" spc="-10" dirty="0">
                <a:latin typeface="Calibri"/>
                <a:cs typeface="Calibri"/>
              </a:rPr>
              <a:t>Знаем</a:t>
            </a:r>
            <a:r>
              <a:rPr sz="8000" b="1" spc="-70" dirty="0">
                <a:latin typeface="Calibri"/>
                <a:cs typeface="Calibri"/>
              </a:rPr>
              <a:t> </a:t>
            </a:r>
            <a:r>
              <a:rPr sz="8000" b="1" dirty="0">
                <a:latin typeface="Calibri"/>
                <a:cs typeface="Calibri"/>
              </a:rPr>
              <a:t>–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2788066"/>
            <a:ext cx="662622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8000" b="1" spc="-35" dirty="0">
                <a:latin typeface="Calibri"/>
                <a:cs typeface="Calibri"/>
              </a:rPr>
              <a:t>Хотим</a:t>
            </a:r>
            <a:r>
              <a:rPr sz="8000" b="1" spc="-25" dirty="0">
                <a:latin typeface="Calibri"/>
                <a:cs typeface="Calibri"/>
              </a:rPr>
              <a:t> </a:t>
            </a:r>
            <a:r>
              <a:rPr sz="8000" b="1" spc="-5" dirty="0">
                <a:latin typeface="Calibri"/>
                <a:cs typeface="Calibri"/>
              </a:rPr>
              <a:t>узнать</a:t>
            </a:r>
            <a:r>
              <a:rPr sz="8000" b="1" spc="-100" dirty="0">
                <a:latin typeface="Calibri"/>
                <a:cs typeface="Calibri"/>
              </a:rPr>
              <a:t> </a:t>
            </a:r>
            <a:r>
              <a:rPr sz="8000" b="1" dirty="0">
                <a:latin typeface="Calibri"/>
                <a:cs typeface="Calibri"/>
              </a:rPr>
              <a:t>– </a:t>
            </a:r>
            <a:r>
              <a:rPr sz="8000" b="1" spc="-1789" dirty="0">
                <a:latin typeface="Calibri"/>
                <a:cs typeface="Calibri"/>
              </a:rPr>
              <a:t> </a:t>
            </a:r>
            <a:r>
              <a:rPr sz="8000" b="1" spc="-35" dirty="0">
                <a:latin typeface="Calibri"/>
                <a:cs typeface="Calibri"/>
              </a:rPr>
              <a:t>Узнали</a:t>
            </a:r>
            <a:r>
              <a:rPr sz="8000" b="1" spc="-45" dirty="0">
                <a:latin typeface="Calibri"/>
                <a:cs typeface="Calibri"/>
              </a:rPr>
              <a:t> </a:t>
            </a:r>
            <a:r>
              <a:rPr sz="8000" b="1" dirty="0">
                <a:latin typeface="Calibri"/>
                <a:cs typeface="Calibri"/>
              </a:rPr>
              <a:t>-</a:t>
            </a:r>
            <a:endParaRPr sz="8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9905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871" y="1167065"/>
            <a:ext cx="8628481" cy="566181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3478529" marR="5080" indent="-3466465">
              <a:spcBef>
                <a:spcPts val="95"/>
              </a:spcBef>
            </a:pPr>
            <a:r>
              <a:rPr sz="3600" b="1" spc="-10" dirty="0"/>
              <a:t>Задания </a:t>
            </a:r>
            <a:r>
              <a:rPr sz="3600" b="1" spc="-5" dirty="0"/>
              <a:t>на развитие </a:t>
            </a:r>
            <a:r>
              <a:rPr sz="3600" b="1" spc="-15" dirty="0"/>
              <a:t>регулятивных </a:t>
            </a:r>
            <a:r>
              <a:rPr sz="3600" b="1" spc="-890" dirty="0"/>
              <a:t> </a:t>
            </a:r>
            <a:r>
              <a:rPr sz="3600" b="1" spc="-110" dirty="0"/>
              <a:t>УУД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2267687"/>
            <a:ext cx="6927850" cy="27578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  <a:tab pos="3282950" algn="l"/>
              </a:tabLst>
            </a:pPr>
            <a:r>
              <a:rPr sz="3200" spc="-5" dirty="0">
                <a:latin typeface="Calibri"/>
                <a:cs typeface="Calibri"/>
              </a:rPr>
              <a:t>спрогнозируйте	</a:t>
            </a:r>
            <a:r>
              <a:rPr sz="3200" spc="-30" dirty="0">
                <a:latin typeface="Calibri"/>
                <a:cs typeface="Calibri"/>
              </a:rPr>
              <a:t>результаты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опыта;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выстройте стратегию </a:t>
            </a:r>
            <a:r>
              <a:rPr sz="3200" spc="-10" dirty="0">
                <a:latin typeface="Calibri"/>
                <a:cs typeface="Calibri"/>
              </a:rPr>
              <a:t>поиска </a:t>
            </a:r>
            <a:r>
              <a:rPr sz="3200" spc="-5" dirty="0">
                <a:latin typeface="Calibri"/>
                <a:cs typeface="Calibri"/>
              </a:rPr>
              <a:t>решения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задач;</a:t>
            </a:r>
            <a:endParaRPr sz="3200">
              <a:latin typeface="Calibri"/>
              <a:cs typeface="Calibri"/>
            </a:endParaRPr>
          </a:p>
          <a:p>
            <a:pPr marL="355600" marR="98425" indent="-34290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определите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план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своих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действий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выполнении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работы.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6624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207" y="246888"/>
            <a:ext cx="11516393" cy="4782312"/>
          </a:xfrm>
        </p:spPr>
        <p:txBody>
          <a:bodyPr/>
          <a:lstStyle/>
          <a:p>
            <a:pPr fontAlgn="ctr"/>
            <a:r>
              <a:rPr lang="ru-RU" b="1" dirty="0" smtClean="0"/>
              <a:t>Тип 23 № </a:t>
            </a:r>
            <a:r>
              <a:rPr lang="ru-RU" b="1" dirty="0" smtClean="0">
                <a:hlinkClick r:id="rId2"/>
              </a:rPr>
              <a:t>20955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Ученые изучали взаимодействие колоний бактерий (</a:t>
            </a:r>
            <a:r>
              <a:rPr lang="ru-RU" i="1" dirty="0" smtClean="0"/>
              <a:t>E. </a:t>
            </a:r>
            <a:r>
              <a:rPr lang="ru-RU" i="1" dirty="0" err="1" smtClean="0"/>
              <a:t>coli</a:t>
            </a:r>
            <a:r>
              <a:rPr lang="ru-RU" dirty="0" smtClean="0"/>
              <a:t>) и плесневого гриба </a:t>
            </a:r>
            <a:r>
              <a:rPr lang="ru-RU" dirty="0" err="1" smtClean="0"/>
              <a:t>пеницилла</a:t>
            </a:r>
            <a:r>
              <a:rPr lang="ru-RU" dirty="0" smtClean="0"/>
              <a:t> (</a:t>
            </a:r>
            <a:r>
              <a:rPr lang="ru-RU" i="1" dirty="0" err="1" smtClean="0"/>
              <a:t>Penicillium</a:t>
            </a:r>
            <a:r>
              <a:rPr lang="ru-RU" dirty="0" smtClean="0"/>
              <a:t>). На питательную среду в двух чашках Петри посеяли культуру бактерий </a:t>
            </a:r>
            <a:r>
              <a:rPr lang="ru-RU" i="1" dirty="0" smtClean="0"/>
              <a:t>E. </a:t>
            </a:r>
            <a:r>
              <a:rPr lang="ru-RU" i="1" dirty="0" err="1" smtClean="0"/>
              <a:t>coli</a:t>
            </a:r>
            <a:r>
              <a:rPr lang="ru-RU" dirty="0" smtClean="0"/>
              <a:t>. В одну из чашек, куда посеяли бактерий, также заселили </a:t>
            </a:r>
            <a:r>
              <a:rPr lang="ru-RU" dirty="0" err="1" smtClean="0"/>
              <a:t>пеницилл</a:t>
            </a:r>
            <a:r>
              <a:rPr lang="ru-RU" dirty="0" smtClean="0"/>
              <a:t>. Вторая чашка  — контрольная. В результате, в контрольной чашке развились обширные колонии </a:t>
            </a:r>
            <a:r>
              <a:rPr lang="ru-RU" i="1" dirty="0" smtClean="0"/>
              <a:t>E. </a:t>
            </a:r>
            <a:r>
              <a:rPr lang="ru-RU" i="1" dirty="0" err="1" smtClean="0"/>
              <a:t>coli</a:t>
            </a:r>
            <a:r>
              <a:rPr lang="ru-RU" dirty="0" smtClean="0"/>
              <a:t>, в то время как в другой чашке колония бактерий угнетена, а основную площадь питательной среды занимает </a:t>
            </a:r>
            <a:r>
              <a:rPr lang="ru-RU" dirty="0" err="1" smtClean="0"/>
              <a:t>пеницилл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Какой вывод можно сделать из этого исследования? Объясните в результате чего в чашке с </a:t>
            </a:r>
            <a:r>
              <a:rPr lang="ru-RU" dirty="0" err="1" smtClean="0"/>
              <a:t>пенициллом</a:t>
            </a:r>
            <a:r>
              <a:rPr lang="ru-RU" dirty="0" smtClean="0"/>
              <a:t> не развивается колония бактерий?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591" y="565466"/>
            <a:ext cx="6964045" cy="566181"/>
          </a:xfrm>
          <a:prstGeom prst="rect">
            <a:avLst/>
          </a:prstGeo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b="1" spc="-10" dirty="0"/>
              <a:t>Диагностика</a:t>
            </a:r>
            <a:r>
              <a:rPr sz="3600" b="1" spc="-25" dirty="0"/>
              <a:t> </a:t>
            </a:r>
            <a:r>
              <a:rPr sz="3600" b="1" spc="-15" dirty="0"/>
              <a:t>регулятивных</a:t>
            </a:r>
            <a:r>
              <a:rPr sz="3600" b="1" spc="-10" dirty="0"/>
              <a:t> </a:t>
            </a:r>
            <a:r>
              <a:rPr sz="3600" b="1" spc="-110" dirty="0"/>
              <a:t>УУД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6489"/>
            <a:ext cx="7999730" cy="3516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«Преднамеренные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ошибки»</a:t>
            </a:r>
            <a:endParaRPr sz="3000" dirty="0">
              <a:latin typeface="Calibri"/>
              <a:cs typeface="Calibri"/>
            </a:endParaRPr>
          </a:p>
          <a:p>
            <a:pPr marL="355600" marR="1640205" indent="-3429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Поиск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информации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предложенных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источниках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 err="1" smtClean="0">
                <a:latin typeface="Calibri"/>
                <a:cs typeface="Calibri"/>
              </a:rPr>
              <a:t>Взаимоконтроль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 err="1" smtClean="0">
                <a:latin typeface="Calibri"/>
                <a:cs typeface="Calibri"/>
              </a:rPr>
              <a:t>Взаимоопрос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«Ищу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ошибки»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 MT"/>
              <a:buChar char="•"/>
              <a:tabLst>
                <a:tab pos="439420" algn="l"/>
                <a:tab pos="440055" algn="l"/>
              </a:tabLst>
            </a:pPr>
            <a:r>
              <a:rPr dirty="0"/>
              <a:t>	</a:t>
            </a:r>
            <a:r>
              <a:rPr sz="3000" spc="-15" dirty="0">
                <a:latin typeface="Calibri"/>
                <a:cs typeface="Calibri"/>
              </a:rPr>
              <a:t>КОНОП (контрольный </a:t>
            </a:r>
            <a:r>
              <a:rPr sz="3000" spc="-5" dirty="0">
                <a:latin typeface="Calibri"/>
                <a:cs typeface="Calibri"/>
              </a:rPr>
              <a:t>опрос </a:t>
            </a:r>
            <a:r>
              <a:rPr sz="3000" spc="5" dirty="0">
                <a:latin typeface="Calibri"/>
                <a:cs typeface="Calibri"/>
              </a:rPr>
              <a:t>на </a:t>
            </a:r>
            <a:r>
              <a:rPr sz="3000" spc="-15" dirty="0">
                <a:latin typeface="Calibri"/>
                <a:cs typeface="Calibri"/>
              </a:rPr>
              <a:t>определенную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проблему).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52921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1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1" id="{8C6C7F76-F702-4E86-9205-257F1B5425A1}" vid="{AA660518-31DD-4711-B2AC-AEF69E9E9538}"/>
    </a:ext>
  </a:extLst>
</a:theme>
</file>

<file path=ppt/theme/theme2.xml><?xml version="1.0" encoding="utf-8"?>
<a:theme xmlns:a="http://schemas.openxmlformats.org/drawingml/2006/main" name="1_Тема1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1" id="{2F828FA9-C40D-4A2F-80AD-0DB729CA2F46}" vid="{E7BCBFF4-D4CA-44A7-8735-225472803B36}"/>
    </a:ext>
  </a:extLst>
</a:theme>
</file>

<file path=ppt/theme/theme3.xml><?xml version="1.0" encoding="utf-8"?>
<a:theme xmlns:a="http://schemas.openxmlformats.org/drawingml/2006/main" name="2_Тема1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1" id="{2F828FA9-C40D-4A2F-80AD-0DB729CA2F46}" vid="{E7BCBFF4-D4CA-44A7-8735-225472803B3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1011</TotalTime>
  <Words>1329</Words>
  <Application>Microsoft Office PowerPoint</Application>
  <PresentationFormat>Произвольный</PresentationFormat>
  <Paragraphs>271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Тема1</vt:lpstr>
      <vt:lpstr>1_Тема1</vt:lpstr>
      <vt:lpstr>2_Тема1</vt:lpstr>
      <vt:lpstr>Слайд 1</vt:lpstr>
      <vt:lpstr>На что обращаю внимание при подготовке к уроку</vt:lpstr>
      <vt:lpstr>УРОК ПО ФГОС</vt:lpstr>
      <vt:lpstr>Способы целеполагания</vt:lpstr>
      <vt:lpstr>Слайд 5</vt:lpstr>
      <vt:lpstr>Слайд 6</vt:lpstr>
      <vt:lpstr>Задания на развитие регулятивных  УУД</vt:lpstr>
      <vt:lpstr>Слайд 8</vt:lpstr>
      <vt:lpstr>Диагностика регулятивных УУД</vt:lpstr>
      <vt:lpstr>Приёмы формирования  регулятивных УУД</vt:lpstr>
      <vt:lpstr>Приёмы формирования регулятивных УУД</vt:lpstr>
      <vt:lpstr>Коммуникативные УУД</vt:lpstr>
      <vt:lpstr>Задание на развитие  коммуникативных УУД:</vt:lpstr>
      <vt:lpstr>Диагностика коммуникативных УУД</vt:lpstr>
      <vt:lpstr>Задания для групп. Подготовить тест по теме: «Строение цветка»  1 группа: три вопроса с выбором одного</vt:lpstr>
      <vt:lpstr>Приёмы формирования коммуникативных УУД</vt:lpstr>
      <vt:lpstr>Приёмы формирования коммуникативных УУД</vt:lpstr>
      <vt:lpstr>Игра «Рассказ – небылица»</vt:lpstr>
      <vt:lpstr>Игра «Внимание! Розыск»</vt:lpstr>
      <vt:lpstr>Познавательные УУД</vt:lpstr>
      <vt:lpstr>Познавательные УУД</vt:lpstr>
      <vt:lpstr>Приёмы формирования  общеучебных действий</vt:lpstr>
      <vt:lpstr>Обучение приемам поиска  информации</vt:lpstr>
      <vt:lpstr>Приемы работы с учебником</vt:lpstr>
      <vt:lpstr>Работа с понятиями</vt:lpstr>
      <vt:lpstr>Приёмы формирования  познавательных логических УУД</vt:lpstr>
      <vt:lpstr>Прием «Найди отличия»</vt:lpstr>
      <vt:lpstr>Прием - найти «лишнее»</vt:lpstr>
      <vt:lpstr>Слайд 29</vt:lpstr>
      <vt:lpstr>Выстроить логическую цепочку</vt:lpstr>
      <vt:lpstr>Определи связь</vt:lpstr>
      <vt:lpstr>«Быстрые»  карточки</vt:lpstr>
      <vt:lpstr>Рассмотрите внешнее строение  пресмыкающегося и птицы.</vt:lpstr>
      <vt:lpstr>«Верные-неверные» утверждения   Верны ли следующие суждения о процессах  жизнедеятельности растений?</vt:lpstr>
      <vt:lpstr>Заполнить пропуски в тексте:</vt:lpstr>
      <vt:lpstr>Проблемная ситуация</vt:lpstr>
      <vt:lpstr>Прием - постановка проблемного  вопроса</vt:lpstr>
      <vt:lpstr>Прием - постановка проблемного  вопроса</vt:lpstr>
      <vt:lpstr>Прием - дискуссия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uzer</cp:lastModifiedBy>
  <cp:revision>82</cp:revision>
  <dcterms:created xsi:type="dcterms:W3CDTF">2023-04-18T04:59:13Z</dcterms:created>
  <dcterms:modified xsi:type="dcterms:W3CDTF">2026-04-09T10:45:33Z</dcterms:modified>
</cp:coreProperties>
</file>