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84" r:id="rId3"/>
    <p:sldId id="285" r:id="rId4"/>
    <p:sldId id="261" r:id="rId5"/>
    <p:sldId id="260" r:id="rId6"/>
    <p:sldId id="259" r:id="rId7"/>
    <p:sldId id="286" r:id="rId8"/>
    <p:sldId id="262" r:id="rId9"/>
    <p:sldId id="263" r:id="rId10"/>
    <p:sldId id="264" r:id="rId11"/>
    <p:sldId id="288" r:id="rId12"/>
    <p:sldId id="271" r:id="rId13"/>
    <p:sldId id="270" r:id="rId14"/>
    <p:sldId id="268" r:id="rId15"/>
    <p:sldId id="287" r:id="rId16"/>
    <p:sldId id="275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362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1183-96C7-4212-9C11-5491CA597A4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665D-62E2-443A-B136-B3723772F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68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1D084-1DF1-4AAB-8A96-120C172DFAC6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431B3-41F5-41E3-A15D-15F65F30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2AB2-1389-46F1-AD38-9869D23C7D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pic.90sjimg.com/back_pic/u/00/37/42/91/56001be153ad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0685" cy="685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ujcka-pujcky.info/wp-content/uploads/2018/12/white-christmas-tree-into-snowman-snow-unique-absolutely-which-is-like-made-from-in-the-pines-winter-image-and-directions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604" y="3420650"/>
            <a:ext cx="4162542" cy="41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ifok.net/images/2015/12/09/spruce_twigs_27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010" y="0"/>
            <a:ext cx="214150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84;&#1077;&#1090;&#1086;&#1076;%20&#1088;&#1072;&#1073;&#1086;&#1090;&#1072;%202017\&#1082;&#1086;&#1085;&#1082;&#1091;&#1088;&#1089;%20&#1091;&#1095;&#1080;&#1090;&#1077;&#1083;&#1077;&#1081;2\&#1091;&#1088;&#1086;&#1082;&#1080;\&#1043;&#1054;&#1058;&#1054;&#1042;&#1054;\&#1085;&#1072;%20&#1091;&#1088;&#1086;&#1082;\serebristye_snezhinki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40080" lvl="0" indent="-457200"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русского языка во</a:t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втором классе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«Гласные после шипящих в сочетаниях </a:t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ща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чу – </a:t>
            </a:r>
            <a:r>
              <a:rPr lang="ru-RU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щу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3435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/>
              <a:t>чу-щу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дочурка                чуткий</a:t>
            </a:r>
          </a:p>
          <a:p>
            <a:pPr>
              <a:buNone/>
            </a:pPr>
            <a:r>
              <a:rPr lang="ru-RU" sz="4400" b="1" dirty="0" smtClean="0"/>
              <a:t>щупальца             выращу</a:t>
            </a:r>
          </a:p>
          <a:p>
            <a:pPr>
              <a:buNone/>
            </a:pPr>
            <a:r>
              <a:rPr lang="ru-RU" sz="4400" b="1" dirty="0" smtClean="0"/>
              <a:t>щука                       вытащу</a:t>
            </a:r>
          </a:p>
          <a:p>
            <a:pPr>
              <a:buNone/>
            </a:pPr>
            <a:r>
              <a:rPr lang="ru-RU" sz="4400" b="1" dirty="0" smtClean="0"/>
              <a:t>чулок                      молчу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Найди лишнее слово, почему?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крыши         роща           грущу</a:t>
            </a:r>
          </a:p>
          <a:p>
            <a:pPr>
              <a:buNone/>
            </a:pPr>
            <a:r>
              <a:rPr lang="ru-RU" sz="4400" b="1" dirty="0" smtClean="0"/>
              <a:t>стрижи        щавель       живёт</a:t>
            </a:r>
          </a:p>
          <a:p>
            <a:pPr>
              <a:buNone/>
            </a:pPr>
            <a:r>
              <a:rPr lang="ru-RU" sz="4400" b="1" dirty="0" smtClean="0"/>
              <a:t>куча              часы            стучу</a:t>
            </a:r>
          </a:p>
          <a:p>
            <a:pPr>
              <a:buNone/>
            </a:pPr>
            <a:r>
              <a:rPr lang="ru-RU" sz="4400" b="1" dirty="0" smtClean="0"/>
              <a:t>ежи               чугун           ищу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Гость\Desktop\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104870" cy="2143140"/>
          </a:xfrm>
          <a:prstGeom prst="rect">
            <a:avLst/>
          </a:prstGeom>
          <a:noFill/>
        </p:spPr>
      </p:pic>
      <p:pic>
        <p:nvPicPr>
          <p:cNvPr id="2055" name="Picture 7" descr="C:\Users\Гость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4432" y="4775816"/>
            <a:ext cx="1939568" cy="2082184"/>
          </a:xfrm>
          <a:prstGeom prst="rect">
            <a:avLst/>
          </a:prstGeom>
          <a:noFill/>
        </p:spPr>
      </p:pic>
      <p:pic>
        <p:nvPicPr>
          <p:cNvPr id="2057" name="Picture 9" descr="C:\Users\Гость\Desktop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643446"/>
            <a:ext cx="2135463" cy="2214554"/>
          </a:xfrm>
          <a:prstGeom prst="rect">
            <a:avLst/>
          </a:prstGeom>
          <a:noFill/>
        </p:spPr>
      </p:pic>
      <p:pic>
        <p:nvPicPr>
          <p:cNvPr id="2058" name="Picture 10" descr="C:\Users\Гость\Desktop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0722" y="357166"/>
            <a:ext cx="2013277" cy="2215568"/>
          </a:xfrm>
          <a:prstGeom prst="rect">
            <a:avLst/>
          </a:prstGeom>
          <a:noFill/>
        </p:spPr>
      </p:pic>
      <p:pic>
        <p:nvPicPr>
          <p:cNvPr id="2059" name="Picture 11" descr="C:\Users\Гость\Desktop\снежинка мигает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928802"/>
            <a:ext cx="3462758" cy="2991824"/>
          </a:xfrm>
          <a:prstGeom prst="rect">
            <a:avLst/>
          </a:prstGeom>
          <a:noFill/>
        </p:spPr>
      </p:pic>
      <p:pic>
        <p:nvPicPr>
          <p:cNvPr id="7" name="serebristye_snezhin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334000" y="5562600"/>
            <a:ext cx="304800" cy="304800"/>
          </a:xfrm>
          <a:prstGeom prst="rect">
            <a:avLst/>
          </a:prstGeom>
        </p:spPr>
      </p:pic>
      <p:pic>
        <p:nvPicPr>
          <p:cNvPr id="8" name="Picture 6" descr="C:\Users\Гость\Desktop\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10487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52 -0.00232 L 0.65122 -0.00232 L 0.65261 0.6456 L -0.00052 0.64629 L -0.00052 -0.00232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0.00509 L -0.66493 -0.00324 L -0.34704 -0.72801 L -0.03055 0.00509 Z " pathEditMode="relative" rAng="7220701" ptsTypes="FFFF">
                                      <p:cBhvr>
                                        <p:cTn id="27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1436 C 0.00121 -0.03936 0.0151 -0.10417 0.02361 -0.12315 C 0.07899 -0.24746 0.29462 -0.24908 0.44792 -0.12755 C 0.37135 -0.18866 0.32257 -0.31227 0.35 -0.37338 C 0.37847 -0.4375 0.48177 -0.43635 0.55851 -0.37547 C 0.52031 -0.40602 0.49618 -0.46829 0.51042 -0.5 C 0.52448 -0.53172 0.57743 -0.5338 0.61562 -0.50301 C 0.59948 -0.51644 0.58437 -0.54931 0.59132 -0.56505 C 0.59861 -0.58125 0.6276 -0.5801 0.64375 -0.56667 C 0.63854 -0.57107 0.6316 -0.58843 0.63455 -0.59537 C 0.6368 -0.60024 0.65278 -0.60348 0.65816 -0.59885 C 0.65278 -0.60348 0.65469 -0.60741 0.65677 -0.61158 C 0.65104 -0.61598 0.66545 -0.61551 0.66024 -0.61991 C 0.66545 -0.61551 0.66024 -0.61991 0.66753 -0.61991 C 0.66215 -0.62431 0.66927 -0.62385 0.66406 -0.62801 C 0.66927 -0.62385 0.66406 -0.62801 0.66927 -0.62385 C 0.67118 -0.62824 0.66597 -0.63218 0.67118 -0.62824 C 0.67309 -0.63241 0.66753 -0.63658 0.67309 -0.63241 C 0.675 -0.63658 0.66979 -0.64074 0.675 -0.63658 " pathEditMode="relative" rAng="-3554236" ptsTypes="fffffffffffffffffff">
                                      <p:cBhvr>
                                        <p:cTn id="3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0" y="-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00468 0.07361 L -0.10573 0.08681 L -0.1007 0.16134 L -0.21059 0.17361 L -0.20591 0.24838 L -0.31598 0.26065 L -0.31164 0.33542 L -0.42119 0.34815 L -0.4165 0.42269 L -0.52657 0.43519 L -0.52188 0.50972 L -0.6316 0.52222 L -0.62691 0.59699 L -0.73594 0.60926 " pathEditMode="relative" rAng="5114576" ptsTypes="FFFFFFFFFFFFFFF">
                                      <p:cBhvr>
                                        <p:cTn id="51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0"/>
                            </p:stCondLst>
                            <p:childTnLst>
                              <p:par>
                                <p:cTn id="56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6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0"/>
                            </p:stCondLst>
                            <p:childTnLst>
                              <p:par>
                                <p:cTn id="6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69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52 -0.00232 L 0.65122 -0.00232 L 0.65261 0.6456 L -0.00052 0.64629 L -0.00052 -0.00232 Z " pathEditMode="relative" rAng="0" ptsTypes="FFFFF">
                                      <p:cBhvr>
                                        <p:cTn id="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карт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146" y="476672"/>
            <a:ext cx="7689273" cy="58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48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5257800"/>
          </a:xfrm>
        </p:spPr>
        <p:txBody>
          <a:bodyPr/>
          <a:lstStyle/>
          <a:p>
            <a:pPr algn="ctr">
              <a:buNone/>
            </a:pP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Ш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Пишем только букву 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Щ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Пишем только букву 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Щ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Пишем только букву </a:t>
            </a:r>
            <a:r>
              <a:rPr lang="ru-RU" sz="5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315416"/>
            <a:ext cx="8458200" cy="3820616"/>
          </a:xfrm>
        </p:spPr>
        <p:txBody>
          <a:bodyPr/>
          <a:lstStyle/>
          <a:p>
            <a:pPr algn="l" fontAlgn="base">
              <a:buNone/>
            </a:pPr>
            <a:r>
              <a:rPr lang="ru-RU" dirty="0" smtClean="0"/>
              <a:t>  </a:t>
            </a:r>
            <a:r>
              <a:rPr lang="ru-RU" sz="4000" b="0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Жи-жи-жи</a:t>
            </a:r>
            <a:r>
              <a:rPr lang="ru-RU" sz="40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в лесу живут ежи.</a:t>
            </a:r>
            <a:br>
              <a:rPr lang="ru-RU" sz="40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0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Ши-ши-ши</a:t>
            </a:r>
            <a:r>
              <a:rPr lang="ru-RU" sz="40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в коробке есть карандаши.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8600" y="2132856"/>
            <a:ext cx="9067800" cy="36583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Ча</a:t>
            </a:r>
            <a:r>
              <a:rPr kumimoji="0" lang="ru-RU" sz="4000" i="0" u="sng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ча</a:t>
            </a:r>
            <a:r>
              <a:rPr kumimoji="0" lang="ru-RU" sz="4000" i="0" u="sng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-ча</a:t>
            </a:r>
            <a:r>
              <a:rPr kumimoji="0" lang="ru-RU" sz="40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мы ждали нашего врача.</a:t>
            </a:r>
            <a:br>
              <a:rPr kumimoji="0" lang="ru-RU" sz="40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000" u="sng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Ща</a:t>
            </a:r>
            <a:r>
              <a:rPr kumimoji="0" lang="ru-RU" sz="4000" i="0" u="sng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-ща-ща</a:t>
            </a:r>
            <a:r>
              <a:rPr kumimoji="0" lang="ru-RU" sz="40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в пруду поймали мы леща.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ru-RU" sz="4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Чу-чу-чу – молоточком я стучу.</a:t>
            </a:r>
          </a:p>
          <a:p>
            <a:pPr marL="320040" marR="0" lvl="0" indent="-32004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4000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Щу</a:t>
            </a:r>
            <a:r>
              <a:rPr kumimoji="0" lang="ru-RU" sz="40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ru-RU" sz="4000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щу-щу</a:t>
            </a:r>
            <a:r>
              <a:rPr kumimoji="0" lang="ru-RU" sz="40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–в лесу грибочки я ищу.</a:t>
            </a:r>
            <a:endParaRPr kumimoji="0" lang="ru-RU" sz="4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Интерактивный тест.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hlinkClick r:id="" action="ppaction://macro?name=wrk_start"/>
          </p:cNvPr>
          <p:cNvSpPr/>
          <p:nvPr/>
        </p:nvSpPr>
        <p:spPr>
          <a:xfrm>
            <a:off x="3071813" y="5698743"/>
            <a:ext cx="30003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Начать тест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10739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648072" cy="57606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Прямоугольник 8"/>
          <p:cNvSpPr/>
          <p:nvPr/>
        </p:nvSpPr>
        <p:spPr>
          <a:xfrm>
            <a:off x="1547664" y="1772816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be-BY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</a:t>
            </a:r>
            <a:r>
              <a:rPr lang="ru-RU" altLang="be-BY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буквосочетаний</a:t>
            </a:r>
          </a:p>
          <a:p>
            <a:r>
              <a:rPr lang="ru-RU" altLang="be-BY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be-BY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жи-ши</a:t>
            </a:r>
            <a:r>
              <a:rPr lang="ru-RU" altLang="be-BY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e-BY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ча-ща</a:t>
            </a:r>
            <a:r>
              <a:rPr lang="ru-RU" altLang="be-BY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e-BY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чу-щу</a:t>
            </a:r>
            <a:endParaRPr lang="ru-RU" altLang="be-BY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2класс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57810"/>
            <a:ext cx="2532456" cy="289811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34725" y="3757257"/>
            <a:ext cx="337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340768"/>
            <a:ext cx="7586207" cy="3688432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Молодцы, ребята!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 за работу на уроке.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92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1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Цель урока: закреплять знания о правописании буквосочетаний </a:t>
            </a:r>
            <a:r>
              <a:rPr lang="ru-RU" sz="4400" b="1" dirty="0" err="1" smtClean="0"/>
              <a:t>жи-ши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ча</a:t>
            </a:r>
            <a:r>
              <a:rPr lang="ru-RU" sz="4400" b="1" dirty="0" smtClean="0"/>
              <a:t>- </a:t>
            </a:r>
            <a:r>
              <a:rPr lang="ru-RU" sz="4400" b="1" dirty="0" err="1" smtClean="0"/>
              <a:t>ща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чу-щу</a:t>
            </a:r>
            <a:r>
              <a:rPr lang="ru-RU" sz="4400" b="1" dirty="0" smtClean="0"/>
              <a:t> и применять на практике правила изученных орфограмм.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На уроке: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- не лениться, а трудиться</a:t>
            </a:r>
          </a:p>
          <a:p>
            <a:pPr>
              <a:buNone/>
            </a:pPr>
            <a:r>
              <a:rPr lang="ru-RU" sz="4400" b="1" dirty="0" smtClean="0"/>
              <a:t>- работаем старательно</a:t>
            </a:r>
          </a:p>
          <a:p>
            <a:pPr>
              <a:buNone/>
            </a:pPr>
            <a:r>
              <a:rPr lang="ru-RU" sz="4400" b="1" dirty="0" smtClean="0"/>
              <a:t>- слушаем внимательно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Ч, Щ, Ж, Ш</a:t>
            </a:r>
          </a:p>
          <a:p>
            <a:pPr marL="320040" indent="-32004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20040" indent="-32004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Парные, непарные согласные  шипящие звуки, твёрдые или мягкие.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С Н Е Ж Ы Н К А</a:t>
            </a:r>
            <a:endParaRPr lang="ru-RU" sz="6600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73016"/>
            <a:ext cx="385192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08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С Н Е </a:t>
            </a:r>
            <a:r>
              <a:rPr lang="ru-RU" sz="66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 И</a:t>
            </a: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 К А</a:t>
            </a:r>
            <a:endParaRPr lang="ru-RU" sz="6600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73016"/>
            <a:ext cx="385192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08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/>
              <a:t>жи</a:t>
            </a:r>
            <a:r>
              <a:rPr lang="ru-RU" sz="6000" b="1" dirty="0" smtClean="0"/>
              <a:t> - </a:t>
            </a:r>
            <a:r>
              <a:rPr lang="ru-RU" sz="6000" b="1" dirty="0" err="1" smtClean="0"/>
              <a:t>ши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кувшин                    машина</a:t>
            </a:r>
          </a:p>
          <a:p>
            <a:pPr>
              <a:buNone/>
            </a:pPr>
            <a:r>
              <a:rPr lang="ru-RU" sz="4000" b="1" dirty="0" smtClean="0"/>
              <a:t>снежинка               пружинка</a:t>
            </a:r>
          </a:p>
          <a:p>
            <a:pPr>
              <a:buNone/>
            </a:pPr>
            <a:r>
              <a:rPr lang="ru-RU" sz="4000" b="1" dirty="0" smtClean="0"/>
              <a:t>ландыши                ошибка</a:t>
            </a:r>
          </a:p>
          <a:p>
            <a:pPr>
              <a:buNone/>
            </a:pPr>
            <a:r>
              <a:rPr lang="ru-RU" sz="4000" b="1" dirty="0" smtClean="0"/>
              <a:t>моржи                    положить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/>
              <a:t>ча-ща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площадка                     зайчата</a:t>
            </a:r>
          </a:p>
          <a:p>
            <a:pPr>
              <a:buNone/>
            </a:pPr>
            <a:r>
              <a:rPr lang="ru-RU" sz="4400" b="1" dirty="0" smtClean="0"/>
              <a:t>туча                                 саранча</a:t>
            </a:r>
          </a:p>
          <a:p>
            <a:pPr>
              <a:buNone/>
            </a:pPr>
            <a:r>
              <a:rPr lang="ru-RU" sz="4400" b="1" dirty="0" smtClean="0"/>
              <a:t>защищать                      щавель</a:t>
            </a:r>
          </a:p>
          <a:p>
            <a:pPr>
              <a:buNone/>
            </a:pPr>
            <a:r>
              <a:rPr lang="ru-RU" sz="4400" b="1" dirty="0" smtClean="0"/>
              <a:t>мочалка                         прощать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177</Words>
  <Application>Microsoft Office PowerPoint</Application>
  <PresentationFormat>Экран (4:3)</PresentationFormat>
  <Paragraphs>49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русского языка во втором классе</vt:lpstr>
      <vt:lpstr>Слайд 2</vt:lpstr>
      <vt:lpstr>На уроке:</vt:lpstr>
      <vt:lpstr>Слайд 4</vt:lpstr>
      <vt:lpstr>Слайд 5</vt:lpstr>
      <vt:lpstr>Слайд 6</vt:lpstr>
      <vt:lpstr>Слайд 7</vt:lpstr>
      <vt:lpstr>жи - ши</vt:lpstr>
      <vt:lpstr>ча-ща</vt:lpstr>
      <vt:lpstr>чу-щу</vt:lpstr>
      <vt:lpstr>Найди лишнее слово, почему?</vt:lpstr>
      <vt:lpstr>Слайд 12</vt:lpstr>
      <vt:lpstr>Слайд 13</vt:lpstr>
      <vt:lpstr>ЖИ – ШИ Пишем только букву и! ЧА – ЩА Пишем только букву а! ЧУ– ЩУ Пишем только букву у!</vt:lpstr>
      <vt:lpstr>  Жи-жи-жи – в лесу живут ежи. Ши-ши-ши – в коробке есть карандаши. </vt:lpstr>
      <vt:lpstr>Слайд 16</vt:lpstr>
      <vt:lpstr>Слайд 17</vt:lpstr>
      <vt:lpstr>Молодцы, ребята! Спасибо  за работу на уроке.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32</cp:revision>
  <dcterms:created xsi:type="dcterms:W3CDTF">2019-12-07T19:37:23Z</dcterms:created>
  <dcterms:modified xsi:type="dcterms:W3CDTF">2025-02-25T15:54:22Z</dcterms:modified>
</cp:coreProperties>
</file>