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0" r:id="rId3"/>
    <p:sldId id="283" r:id="rId4"/>
    <p:sldId id="284" r:id="rId5"/>
    <p:sldId id="287" r:id="rId6"/>
    <p:sldId id="288" r:id="rId7"/>
    <p:sldId id="289" r:id="rId8"/>
    <p:sldId id="257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1" r:id="rId31"/>
    <p:sldId id="282" r:id="rId32"/>
    <p:sldId id="285" r:id="rId33"/>
    <p:sldId id="286" r:id="rId34"/>
    <p:sldId id="258" r:id="rId3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2AC"/>
    <a:srgbClr val="0040C0"/>
    <a:srgbClr val="FF7C80"/>
    <a:srgbClr val="E2C5A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88" d="100"/>
          <a:sy n="88" d="100"/>
        </p:scale>
        <p:origin x="-466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8F292-7204-42A7-87A6-7FF51D49BD70}" type="datetimeFigureOut">
              <a:rPr lang="ru-RU" smtClean="0"/>
              <a:pPr/>
              <a:t>18.03.2025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5245B-DA92-47C6-BA76-6ACA236CB48A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197680" y="2209800"/>
            <a:ext cx="2419349" cy="2419349"/>
          </a:xfrm>
          <a:prstGeom prst="rect">
            <a:avLst/>
          </a:prstGeom>
        </p:spPr>
      </p:pic>
      <p:sp>
        <p:nvSpPr>
          <p:cNvPr id="8" name="Подзаголовок 2"/>
          <p:cNvSpPr txBox="1">
            <a:spLocks/>
          </p:cNvSpPr>
          <p:nvPr userDrawn="1"/>
        </p:nvSpPr>
        <p:spPr>
          <a:xfrm>
            <a:off x="2690884" y="6388017"/>
            <a:ext cx="6810232" cy="660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070C0"/>
                </a:solidFill>
                <a:latin typeface="Comic Sans MS" panose="030F0702030302020204" pitchFamily="66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70C0"/>
                </a:solidFill>
                <a:latin typeface="Comic Sans MS" panose="030F0702030302020204" pitchFamily="66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70C0"/>
                </a:solidFill>
                <a:latin typeface="Comic Sans MS" panose="030F0702030302020204" pitchFamily="66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70C0"/>
                </a:solidFill>
                <a:latin typeface="Comic Sans MS" panose="030F0702030302020204" pitchFamily="66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70C0"/>
                </a:solidFill>
                <a:latin typeface="Comic Sans MS" panose="030F0702030302020204" pitchFamily="66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Автор: Колышкина Елена Владимировна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учитель географии высшей категории, г. Новосибирск, 2023</a:t>
            </a:r>
          </a:p>
        </p:txBody>
      </p:sp>
    </p:spTree>
    <p:extLst>
      <p:ext uri="{BB962C8B-B14F-4D97-AF65-F5344CB8AC3E}">
        <p14:creationId xmlns:p14="http://schemas.microsoft.com/office/powerpoint/2010/main" xmlns="" val="6347069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Click="0">
        <p14:ripple/>
      </p:transition>
    </mc:Choice>
    <mc:Fallback>
      <p:transition spd="slow" advClick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8F292-7204-42A7-87A6-7FF51D49BD70}" type="datetimeFigureOut">
              <a:rPr lang="ru-RU" smtClean="0"/>
              <a:pPr/>
              <a:t>18.03.2025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5245B-DA92-47C6-BA76-6ACA236CB48A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2" descr="Изображение замка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636" t="4434" r="16363" b="2204"/>
          <a:stretch/>
        </p:blipFill>
        <p:spPr bwMode="auto">
          <a:xfrm flipH="1">
            <a:off x="-493487" y="573314"/>
            <a:ext cx="5689600" cy="6284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612791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Click="0">
        <p14:ripple/>
      </p:transition>
    </mc:Choice>
    <mc:Fallback>
      <p:transition spd="slow" advClick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8F292-7204-42A7-87A6-7FF51D49BD70}" type="datetimeFigureOut">
              <a:rPr lang="ru-RU" smtClean="0"/>
              <a:pPr/>
              <a:t>18.03.2025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5245B-DA92-47C6-BA76-6ACA236CB48A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2" descr="Изображение замка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636" t="4434" r="16363" b="2204"/>
          <a:stretch/>
        </p:blipFill>
        <p:spPr bwMode="auto">
          <a:xfrm flipH="1">
            <a:off x="-493487" y="573314"/>
            <a:ext cx="5689600" cy="6284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573373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Click="0">
        <p14:ripple/>
      </p:transition>
    </mc:Choice>
    <mc:Fallback>
      <p:transition spd="slow" advClick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8F292-7204-42A7-87A6-7FF51D49BD70}" type="datetimeFigureOut">
              <a:rPr lang="ru-RU" smtClean="0"/>
              <a:pPr/>
              <a:t>18.03.2025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5245B-DA92-47C6-BA76-6ACA236CB48A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2" descr="Изображение замка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636" t="4434" r="16363" b="2204"/>
          <a:stretch/>
        </p:blipFill>
        <p:spPr bwMode="auto">
          <a:xfrm flipH="1">
            <a:off x="-493487" y="573314"/>
            <a:ext cx="5689600" cy="6284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413960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Click="0">
        <p14:ripple/>
      </p:transition>
    </mc:Choice>
    <mc:Fallback>
      <p:transition spd="slow" advClick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8F292-7204-42A7-87A6-7FF51D49BD70}" type="datetimeFigureOut">
              <a:rPr lang="ru-RU" smtClean="0"/>
              <a:pPr/>
              <a:t>18.03.2025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5245B-DA92-47C6-BA76-6ACA236CB48A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2" descr="Изображение замка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636" t="4434" r="16363" b="2204"/>
          <a:stretch/>
        </p:blipFill>
        <p:spPr bwMode="auto">
          <a:xfrm flipH="1">
            <a:off x="-493487" y="573314"/>
            <a:ext cx="5689600" cy="6284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281013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Click="0">
        <p14:ripple/>
      </p:transition>
    </mc:Choice>
    <mc:Fallback>
      <p:transition spd="slow" advClick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8F292-7204-42A7-87A6-7FF51D49BD70}" type="datetimeFigureOut">
              <a:rPr lang="ru-RU" smtClean="0"/>
              <a:pPr/>
              <a:t>18.03.2025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5245B-DA92-47C6-BA76-6ACA236CB48A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Picture 2" descr="Изображение замка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636" t="4434" r="16363" b="2204"/>
          <a:stretch/>
        </p:blipFill>
        <p:spPr bwMode="auto">
          <a:xfrm flipH="1">
            <a:off x="-493487" y="573314"/>
            <a:ext cx="5689600" cy="6284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766697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Click="0">
        <p14:ripple/>
      </p:transition>
    </mc:Choice>
    <mc:Fallback>
      <p:transition spd="slow" advClick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8F292-7204-42A7-87A6-7FF51D49BD70}" type="datetimeFigureOut">
              <a:rPr lang="ru-RU" smtClean="0"/>
              <a:pPr/>
              <a:t>18.03.2025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5245B-DA92-47C6-BA76-6ACA236CB48A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0" name="Picture 2" descr="Изображение замка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636" t="4434" r="16363" b="2204"/>
          <a:stretch/>
        </p:blipFill>
        <p:spPr bwMode="auto">
          <a:xfrm flipH="1">
            <a:off x="-493487" y="573314"/>
            <a:ext cx="5689600" cy="6284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457092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Click="0">
        <p14:ripple/>
      </p:transition>
    </mc:Choice>
    <mc:Fallback>
      <p:transition spd="slow" advClick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8F292-7204-42A7-87A6-7FF51D49BD70}" type="datetimeFigureOut">
              <a:rPr lang="ru-RU" smtClean="0"/>
              <a:pPr/>
              <a:t>18.03.2025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5245B-DA92-47C6-BA76-6ACA236CB48A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6" name="Picture 2" descr="Изображение замка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636" t="4434" r="16363" b="2204"/>
          <a:stretch/>
        </p:blipFill>
        <p:spPr bwMode="auto">
          <a:xfrm flipH="1">
            <a:off x="-493487" y="573314"/>
            <a:ext cx="5689600" cy="6284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401054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Click="0">
        <p14:ripple/>
      </p:transition>
    </mc:Choice>
    <mc:Fallback>
      <p:transition spd="slow" advClick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8F292-7204-42A7-87A6-7FF51D49BD70}" type="datetimeFigureOut">
              <a:rPr lang="ru-RU" smtClean="0"/>
              <a:pPr/>
              <a:t>18.03.2025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5245B-DA92-47C6-BA76-6ACA236CB48A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5" name="Picture 2" descr="Изображение замка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636" t="4434" r="16363" b="2204"/>
          <a:stretch/>
        </p:blipFill>
        <p:spPr bwMode="auto">
          <a:xfrm flipH="1">
            <a:off x="-493487" y="573314"/>
            <a:ext cx="5689600" cy="6284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818425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Click="0">
        <p14:ripple/>
      </p:transition>
    </mc:Choice>
    <mc:Fallback>
      <p:transition spd="slow" advClick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8F292-7204-42A7-87A6-7FF51D49BD70}" type="datetimeFigureOut">
              <a:rPr lang="ru-RU" smtClean="0"/>
              <a:pPr/>
              <a:t>18.03.2025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5245B-DA92-47C6-BA76-6ACA236CB48A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Picture 2" descr="Изображение замка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636" t="4434" r="16363" b="2204"/>
          <a:stretch/>
        </p:blipFill>
        <p:spPr bwMode="auto">
          <a:xfrm flipH="1">
            <a:off x="-493487" y="573314"/>
            <a:ext cx="5689600" cy="6284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676294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Click="0">
        <p14:ripple/>
      </p:transition>
    </mc:Choice>
    <mc:Fallback>
      <p:transition spd="slow" advClick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8F292-7204-42A7-87A6-7FF51D49BD70}" type="datetimeFigureOut">
              <a:rPr lang="ru-RU" smtClean="0"/>
              <a:pPr/>
              <a:t>18.03.2025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5245B-DA92-47C6-BA76-6ACA236CB48A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Picture 2" descr="Изображение замка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636" t="4434" r="16363" b="2204"/>
          <a:stretch/>
        </p:blipFill>
        <p:spPr bwMode="auto">
          <a:xfrm flipH="1">
            <a:off x="-493487" y="573314"/>
            <a:ext cx="5689600" cy="6284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937183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Click="0">
        <p14:ripple/>
      </p:transition>
    </mc:Choice>
    <mc:Fallback>
      <p:transition spd="slow" advClick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8F292-7204-42A7-87A6-7FF51D49BD70}" type="datetimeFigureOut">
              <a:rPr lang="ru-RU" smtClean="0"/>
              <a:pPr/>
              <a:t>18.03.2025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75245B-DA92-47C6-BA76-6ACA236CB4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46061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1400" advClick="0">
        <p14:ripple/>
      </p:transition>
    </mc:Choice>
    <mc:Fallback>
      <p:transition spd="slow" advClick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A1%D0%B0%D1%81%D1%8B%D0%BA" TargetMode="External"/><Relationship Id="rId3" Type="http://schemas.openxmlformats.org/officeDocument/2006/relationships/hyperlink" Target="https://cdn.culture.ru/images/d35e07cd-a6a5-5197-9220-fa4611f3dc17" TargetMode="External"/><Relationship Id="rId7" Type="http://schemas.openxmlformats.org/officeDocument/2006/relationships/hyperlink" Target="https://travel-picture.ru/world/krym-i-sochi/chto-posmotret-v-sevastopole-letom-2015.html" TargetMode="External"/><Relationship Id="rId2" Type="http://schemas.openxmlformats.org/officeDocument/2006/relationships/hyperlink" Target="https://krot.info/fony/51071-fon-s-krymom-dlja-prezentacii-65-foto.html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kvizzi.ru/krym-viktorina/" TargetMode="External"/><Relationship Id="rId11" Type="http://schemas.openxmlformats.org/officeDocument/2006/relationships/image" Target="../media/image21.png"/><Relationship Id="rId5" Type="http://schemas.openxmlformats.org/officeDocument/2006/relationships/hyperlink" Target="https://&#1079;&#1072;&#1084;&#1086;&#1082;-&#1083;&#1072;&#1089;&#1090;&#1086;&#1095;&#1082;&#1080;&#1085;&#1086;-&#1075;&#1085;&#1077;&#1079;&#1076;&#1086;.&#1088;&#1092;/" TargetMode="External"/><Relationship Id="rId10" Type="http://schemas.openxmlformats.org/officeDocument/2006/relationships/hyperlink" Target="https://otvet.mail.ru/question/192210089" TargetMode="External"/><Relationship Id="rId4" Type="http://schemas.openxmlformats.org/officeDocument/2006/relationships/hyperlink" Target="https://cdn2.static1-sima-land.com/items/1901857/0/700-nw.jpg" TargetMode="External"/><Relationship Id="rId9" Type="http://schemas.openxmlformats.org/officeDocument/2006/relationships/hyperlink" Target="https://multiurok.ru/files/viktorina-posviashchiennaia-ghodovshchinie-vkhozhd.html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Шеврон 4">
            <a:hlinkClick r:id="" action="ppaction://hlinkshowjump?jump=nextslide"/>
          </p:cNvPr>
          <p:cNvSpPr/>
          <p:nvPr/>
        </p:nvSpPr>
        <p:spPr>
          <a:xfrm>
            <a:off x="11601462" y="6388017"/>
            <a:ext cx="488937" cy="361126"/>
          </a:xfrm>
          <a:prstGeom prst="chevron">
            <a:avLst/>
          </a:prstGeom>
          <a:solidFill>
            <a:srgbClr val="FF0000"/>
          </a:solidFill>
          <a:ln w="254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0"/>
            <a:ext cx="12192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 smtClean="0">
                <a:solidFill>
                  <a:srgbClr val="FF0000"/>
                </a:solidFill>
              </a:rPr>
              <a:t>Интеллектуальная познавательная викторина</a:t>
            </a:r>
            <a:endParaRPr lang="ru-RU" sz="6600" b="1" dirty="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267238" y="125821"/>
            <a:ext cx="802227" cy="80222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726611" y="6159260"/>
            <a:ext cx="4666891" cy="6987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Проверьте свои знания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879255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Click="0"/>
    </mc:Choice>
    <mc:Fallback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Блок-схема: знак завершения 10"/>
          <p:cNvSpPr/>
          <p:nvPr/>
        </p:nvSpPr>
        <p:spPr>
          <a:xfrm>
            <a:off x="4315179" y="3790601"/>
            <a:ext cx="3239506" cy="711200"/>
          </a:xfrm>
          <a:prstGeom prst="flowChartTerminator">
            <a:avLst/>
          </a:prstGeom>
          <a:solidFill>
            <a:schemeClr val="bg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Грифон 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Шеврон 3">
            <a:hlinkClick r:id="" action="ppaction://hlinkshowjump?jump=nextslide"/>
          </p:cNvPr>
          <p:cNvSpPr/>
          <p:nvPr/>
        </p:nvSpPr>
        <p:spPr>
          <a:xfrm>
            <a:off x="11601462" y="6388017"/>
            <a:ext cx="488937" cy="361126"/>
          </a:xfrm>
          <a:prstGeom prst="chevron">
            <a:avLst/>
          </a:prstGeom>
          <a:solidFill>
            <a:srgbClr val="E2C5A8"/>
          </a:solidFill>
          <a:ln w="254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Блок-схема: знак завершения 4"/>
          <p:cNvSpPr/>
          <p:nvPr/>
        </p:nvSpPr>
        <p:spPr>
          <a:xfrm>
            <a:off x="3236686" y="232229"/>
            <a:ext cx="8635999" cy="1190171"/>
          </a:xfrm>
          <a:prstGeom prst="flowChartTerminator">
            <a:avLst/>
          </a:prstGeom>
          <a:solidFill>
            <a:schemeClr val="bg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0062AC"/>
                </a:solidFill>
              </a:rPr>
              <a:t>Какое мифическое животное изображено на гербе Крыма?</a:t>
            </a:r>
          </a:p>
        </p:txBody>
      </p:sp>
      <p:sp>
        <p:nvSpPr>
          <p:cNvPr id="7" name="Блок-схема: знак завершения 6"/>
          <p:cNvSpPr/>
          <p:nvPr/>
        </p:nvSpPr>
        <p:spPr>
          <a:xfrm>
            <a:off x="7686176" y="3790601"/>
            <a:ext cx="3239506" cy="711200"/>
          </a:xfrm>
          <a:prstGeom prst="flowChartTerminator">
            <a:avLst/>
          </a:prstGeom>
          <a:solidFill>
            <a:schemeClr val="bg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Кентавр  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Блок-схема: знак завершения 9"/>
          <p:cNvSpPr/>
          <p:nvPr/>
        </p:nvSpPr>
        <p:spPr>
          <a:xfrm>
            <a:off x="5934932" y="4882421"/>
            <a:ext cx="3239506" cy="711200"/>
          </a:xfrm>
          <a:prstGeom prst="flowChartTerminator">
            <a:avLst/>
          </a:prstGeom>
          <a:solidFill>
            <a:schemeClr val="bg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Саламандра   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6" name="Picture 2" descr="https://kvizzi.ru/wp-content/uploads/2022/06/Emblem_of_Crimea.svg-e165536366564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15045" y="1422400"/>
            <a:ext cx="2079281" cy="2368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184523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Click="0">
        <p14:ripple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8D08D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Шеврон 3">
            <a:hlinkClick r:id="" action="ppaction://hlinkshowjump?jump=nextslide"/>
          </p:cNvPr>
          <p:cNvSpPr/>
          <p:nvPr/>
        </p:nvSpPr>
        <p:spPr>
          <a:xfrm>
            <a:off x="11601462" y="6388017"/>
            <a:ext cx="488937" cy="361126"/>
          </a:xfrm>
          <a:prstGeom prst="chevron">
            <a:avLst/>
          </a:prstGeom>
          <a:solidFill>
            <a:srgbClr val="E2C5A8"/>
          </a:solidFill>
          <a:ln w="254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Блок-схема: знак завершения 4"/>
          <p:cNvSpPr/>
          <p:nvPr/>
        </p:nvSpPr>
        <p:spPr>
          <a:xfrm>
            <a:off x="3236686" y="232229"/>
            <a:ext cx="8635999" cy="2169777"/>
          </a:xfrm>
          <a:prstGeom prst="flowChartTerminator">
            <a:avLst/>
          </a:prstGeom>
          <a:solidFill>
            <a:schemeClr val="bg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62AC"/>
                </a:solidFill>
              </a:rPr>
              <a:t>А.С. </a:t>
            </a:r>
            <a:r>
              <a:rPr lang="ru-RU" sz="2400" b="1" dirty="0">
                <a:solidFill>
                  <a:srgbClr val="0062AC"/>
                </a:solidFill>
              </a:rPr>
              <a:t>Пушкин написал такие строки</a:t>
            </a:r>
            <a:r>
              <a:rPr lang="ru-RU" sz="2400" b="1" dirty="0" smtClean="0">
                <a:solidFill>
                  <a:srgbClr val="0062AC"/>
                </a:solidFill>
              </a:rPr>
              <a:t>:</a:t>
            </a:r>
            <a:endParaRPr lang="ru-RU" sz="2400" b="1" dirty="0">
              <a:solidFill>
                <a:srgbClr val="0062AC"/>
              </a:solidFill>
            </a:endParaRPr>
          </a:p>
          <a:p>
            <a:pPr algn="ctr"/>
            <a:r>
              <a:rPr lang="ru-RU" sz="2400" b="1" dirty="0">
                <a:solidFill>
                  <a:srgbClr val="0062AC"/>
                </a:solidFill>
              </a:rPr>
              <a:t>Поклонник муз, поклонник мира</a:t>
            </a:r>
            <a:r>
              <a:rPr lang="ru-RU" sz="2400" b="1" dirty="0" smtClean="0">
                <a:solidFill>
                  <a:srgbClr val="0062AC"/>
                </a:solidFill>
              </a:rPr>
              <a:t>,</a:t>
            </a:r>
            <a:endParaRPr lang="ru-RU" sz="2400" b="1" dirty="0">
              <a:solidFill>
                <a:srgbClr val="0062AC"/>
              </a:solidFill>
            </a:endParaRPr>
          </a:p>
          <a:p>
            <a:pPr algn="ctr"/>
            <a:r>
              <a:rPr lang="ru-RU" sz="2400" b="1" dirty="0">
                <a:solidFill>
                  <a:srgbClr val="0062AC"/>
                </a:solidFill>
              </a:rPr>
              <a:t>Забыв и славу, и любовь</a:t>
            </a:r>
            <a:r>
              <a:rPr lang="ru-RU" sz="2400" b="1" dirty="0" smtClean="0">
                <a:solidFill>
                  <a:srgbClr val="0062AC"/>
                </a:solidFill>
              </a:rPr>
              <a:t>,</a:t>
            </a:r>
            <a:endParaRPr lang="ru-RU" sz="2400" b="1" dirty="0">
              <a:solidFill>
                <a:srgbClr val="0062AC"/>
              </a:solidFill>
            </a:endParaRPr>
          </a:p>
          <a:p>
            <a:pPr algn="ctr"/>
            <a:r>
              <a:rPr lang="ru-RU" sz="2400" b="1" dirty="0">
                <a:solidFill>
                  <a:srgbClr val="0062AC"/>
                </a:solidFill>
              </a:rPr>
              <a:t>О, скоро вас увижу вновь</a:t>
            </a:r>
            <a:r>
              <a:rPr lang="ru-RU" sz="2400" b="1" dirty="0" smtClean="0">
                <a:solidFill>
                  <a:srgbClr val="0062AC"/>
                </a:solidFill>
              </a:rPr>
              <a:t>,</a:t>
            </a:r>
            <a:endParaRPr lang="ru-RU" sz="2400" b="1" dirty="0">
              <a:solidFill>
                <a:srgbClr val="0062AC"/>
              </a:solidFill>
            </a:endParaRPr>
          </a:p>
          <a:p>
            <a:pPr algn="ctr"/>
            <a:r>
              <a:rPr lang="ru-RU" sz="2400" b="1" dirty="0">
                <a:solidFill>
                  <a:srgbClr val="0062AC"/>
                </a:solidFill>
              </a:rPr>
              <a:t>Брега веселые, Салгира</a:t>
            </a:r>
            <a:r>
              <a:rPr lang="ru-RU" sz="2400" b="1" dirty="0" smtClean="0">
                <a:solidFill>
                  <a:srgbClr val="0062AC"/>
                </a:solidFill>
              </a:rPr>
              <a:t>…</a:t>
            </a:r>
            <a:endParaRPr lang="ru-RU" sz="2400" b="1" dirty="0">
              <a:solidFill>
                <a:srgbClr val="0062AC"/>
              </a:solidFill>
            </a:endParaRPr>
          </a:p>
          <a:p>
            <a:pPr algn="ctr"/>
            <a:r>
              <a:rPr lang="ru-RU" sz="2400" b="1" dirty="0">
                <a:solidFill>
                  <a:srgbClr val="0062AC"/>
                </a:solidFill>
              </a:rPr>
              <a:t>Что такое Салгир?</a:t>
            </a:r>
          </a:p>
        </p:txBody>
      </p:sp>
      <p:sp>
        <p:nvSpPr>
          <p:cNvPr id="7" name="Блок-схема: знак завершения 6"/>
          <p:cNvSpPr/>
          <p:nvPr/>
        </p:nvSpPr>
        <p:spPr>
          <a:xfrm>
            <a:off x="4315179" y="3790601"/>
            <a:ext cx="3239506" cy="711200"/>
          </a:xfrm>
          <a:prstGeom prst="flowChartTerminator">
            <a:avLst/>
          </a:prstGeom>
          <a:solidFill>
            <a:schemeClr val="bg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Озеро 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Блок-схема: знак завершения 9"/>
          <p:cNvSpPr/>
          <p:nvPr/>
        </p:nvSpPr>
        <p:spPr>
          <a:xfrm>
            <a:off x="7680978" y="3790601"/>
            <a:ext cx="3239506" cy="711200"/>
          </a:xfrm>
          <a:prstGeom prst="flowChartTerminator">
            <a:avLst/>
          </a:prstGeom>
          <a:solidFill>
            <a:schemeClr val="bg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Залив 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Блок-схема: знак завершения 10"/>
          <p:cNvSpPr/>
          <p:nvPr/>
        </p:nvSpPr>
        <p:spPr>
          <a:xfrm>
            <a:off x="5934932" y="4885456"/>
            <a:ext cx="3239506" cy="711200"/>
          </a:xfrm>
          <a:prstGeom prst="flowChartTerminator">
            <a:avLst/>
          </a:prstGeom>
          <a:solidFill>
            <a:schemeClr val="bg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Река 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236686" y="2536945"/>
            <a:ext cx="86359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000000"/>
                </a:solidFill>
              </a:rPr>
              <a:t>На территории Крыма свыше 50 солёных озер и 257 рек.  Салгир — это главная и самая длинная река </a:t>
            </a:r>
            <a:r>
              <a:rPr lang="ru-RU" sz="2000" dirty="0" smtClean="0">
                <a:solidFill>
                  <a:srgbClr val="000000"/>
                </a:solidFill>
              </a:rPr>
              <a:t>Крыма, </a:t>
            </a:r>
            <a:r>
              <a:rPr lang="ru-RU" sz="2000" dirty="0">
                <a:solidFill>
                  <a:srgbClr val="000000"/>
                </a:solidFill>
              </a:rPr>
              <a:t>её длина 232 км.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20772150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Click="0">
        <p14:ripple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8D08D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Блок-схема: знак завершения 10"/>
          <p:cNvSpPr/>
          <p:nvPr/>
        </p:nvSpPr>
        <p:spPr>
          <a:xfrm>
            <a:off x="7680978" y="3790601"/>
            <a:ext cx="3239506" cy="711200"/>
          </a:xfrm>
          <a:prstGeom prst="flowChartTerminator">
            <a:avLst/>
          </a:prstGeom>
          <a:solidFill>
            <a:schemeClr val="bg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При 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Екатерине 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II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Шеврон 3">
            <a:hlinkClick r:id="" action="ppaction://hlinkshowjump?jump=nextslide"/>
          </p:cNvPr>
          <p:cNvSpPr/>
          <p:nvPr/>
        </p:nvSpPr>
        <p:spPr>
          <a:xfrm>
            <a:off x="11601462" y="6388017"/>
            <a:ext cx="488937" cy="361126"/>
          </a:xfrm>
          <a:prstGeom prst="chevron">
            <a:avLst/>
          </a:prstGeom>
          <a:solidFill>
            <a:srgbClr val="E2C5A8"/>
          </a:solidFill>
          <a:ln w="254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Блок-схема: знак завершения 4"/>
          <p:cNvSpPr/>
          <p:nvPr/>
        </p:nvSpPr>
        <p:spPr>
          <a:xfrm>
            <a:off x="3236686" y="232229"/>
            <a:ext cx="8635999" cy="1190171"/>
          </a:xfrm>
          <a:prstGeom prst="flowChartTerminator">
            <a:avLst/>
          </a:prstGeom>
          <a:solidFill>
            <a:schemeClr val="bg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0062AC"/>
                </a:solidFill>
              </a:rPr>
              <a:t>При каком правителе Крым вошел в состав России?</a:t>
            </a:r>
          </a:p>
        </p:txBody>
      </p:sp>
      <p:sp>
        <p:nvSpPr>
          <p:cNvPr id="7" name="Блок-схема: знак завершения 6"/>
          <p:cNvSpPr/>
          <p:nvPr/>
        </p:nvSpPr>
        <p:spPr>
          <a:xfrm>
            <a:off x="4315179" y="3790601"/>
            <a:ext cx="3239506" cy="711200"/>
          </a:xfrm>
          <a:prstGeom prst="flowChartTerminator">
            <a:avLst/>
          </a:prstGeom>
          <a:solidFill>
            <a:schemeClr val="bg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При 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Петре 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I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Блок-схема: знак завершения 9"/>
          <p:cNvSpPr/>
          <p:nvPr/>
        </p:nvSpPr>
        <p:spPr>
          <a:xfrm>
            <a:off x="5934932" y="4882421"/>
            <a:ext cx="3239506" cy="711200"/>
          </a:xfrm>
          <a:prstGeom prst="flowChartTerminator">
            <a:avLst/>
          </a:prstGeom>
          <a:solidFill>
            <a:schemeClr val="bg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При 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Александре 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I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  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236685" y="1898614"/>
            <a:ext cx="86359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000000"/>
                </a:solidFill>
              </a:rPr>
              <a:t>В 1783 году императрица  Екатерина II издает Манифест о присоединении Крыма.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2212711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Click="0">
        <p14:ripple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8D08D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Блок-схема: знак завершения 10"/>
          <p:cNvSpPr/>
          <p:nvPr/>
        </p:nvSpPr>
        <p:spPr>
          <a:xfrm>
            <a:off x="4315179" y="3790601"/>
            <a:ext cx="3239506" cy="711200"/>
          </a:xfrm>
          <a:prstGeom prst="flowChartTerminator">
            <a:avLst/>
          </a:prstGeom>
          <a:solidFill>
            <a:schemeClr val="bg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Князь Потёмкин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Шеврон 3">
            <a:hlinkClick r:id="" action="ppaction://hlinkshowjump?jump=nextslide"/>
          </p:cNvPr>
          <p:cNvSpPr/>
          <p:nvPr/>
        </p:nvSpPr>
        <p:spPr>
          <a:xfrm>
            <a:off x="11601462" y="6388017"/>
            <a:ext cx="488937" cy="361126"/>
          </a:xfrm>
          <a:prstGeom prst="chevron">
            <a:avLst/>
          </a:prstGeom>
          <a:solidFill>
            <a:srgbClr val="E2C5A8"/>
          </a:solidFill>
          <a:ln w="254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Блок-схема: знак завершения 4"/>
          <p:cNvSpPr/>
          <p:nvPr/>
        </p:nvSpPr>
        <p:spPr>
          <a:xfrm>
            <a:off x="3236686" y="232229"/>
            <a:ext cx="8635999" cy="1190171"/>
          </a:xfrm>
          <a:prstGeom prst="flowChartTerminator">
            <a:avLst/>
          </a:prstGeom>
          <a:solidFill>
            <a:schemeClr val="bg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0062AC"/>
                </a:solidFill>
              </a:rPr>
              <a:t>Кто был наместником Крыма и всей Новороссии при Екатерине II?</a:t>
            </a:r>
          </a:p>
        </p:txBody>
      </p:sp>
      <p:sp>
        <p:nvSpPr>
          <p:cNvPr id="7" name="Блок-схема: знак завершения 6"/>
          <p:cNvSpPr/>
          <p:nvPr/>
        </p:nvSpPr>
        <p:spPr>
          <a:xfrm>
            <a:off x="7686176" y="3790601"/>
            <a:ext cx="3239506" cy="711200"/>
          </a:xfrm>
          <a:prstGeom prst="flowChartTerminator">
            <a:avLst/>
          </a:prstGeom>
          <a:solidFill>
            <a:schemeClr val="bg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Князь Меншиков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Блок-схема: знак завершения 9"/>
          <p:cNvSpPr/>
          <p:nvPr/>
        </p:nvSpPr>
        <p:spPr>
          <a:xfrm>
            <a:off x="5934932" y="4882421"/>
            <a:ext cx="3239506" cy="711200"/>
          </a:xfrm>
          <a:prstGeom prst="flowChartTerminator">
            <a:avLst/>
          </a:prstGeom>
          <a:solidFill>
            <a:schemeClr val="bg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Граф Орлов  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920621" y="1543924"/>
            <a:ext cx="9169777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000000"/>
                </a:solidFill>
              </a:rPr>
              <a:t>Светлейший князь Григорий Александрович Потёмкин-Таврический  — первый русский устроитель Крыма. Именно он руководил присоединением Крыма к Российской империи и его первоначальным устройством. Под его руководством в Крыму начинает развиваться хлебопашество, виноградарство и садоводство, строятся школы, училища и гимназии.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23335039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Click="0">
        <p14:ripple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8D08D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Шеврон 3">
            <a:hlinkClick r:id="" action="ppaction://hlinkshowjump?jump=nextslide"/>
          </p:cNvPr>
          <p:cNvSpPr/>
          <p:nvPr/>
        </p:nvSpPr>
        <p:spPr>
          <a:xfrm>
            <a:off x="11601462" y="6388017"/>
            <a:ext cx="488937" cy="361126"/>
          </a:xfrm>
          <a:prstGeom prst="chevron">
            <a:avLst/>
          </a:prstGeom>
          <a:solidFill>
            <a:srgbClr val="E2C5A8"/>
          </a:solidFill>
          <a:ln w="254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Блок-схема: знак завершения 4"/>
          <p:cNvSpPr/>
          <p:nvPr/>
        </p:nvSpPr>
        <p:spPr>
          <a:xfrm>
            <a:off x="3236686" y="232229"/>
            <a:ext cx="8635999" cy="1190171"/>
          </a:xfrm>
          <a:prstGeom prst="flowChartTerminator">
            <a:avLst/>
          </a:prstGeom>
          <a:solidFill>
            <a:schemeClr val="bg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62AC"/>
                </a:solidFill>
              </a:rPr>
              <a:t>Сколько сильных землетрясений </a:t>
            </a:r>
            <a:endParaRPr lang="ru-RU" sz="2800" b="1" dirty="0" smtClean="0">
              <a:solidFill>
                <a:srgbClr val="0062AC"/>
              </a:solidFill>
            </a:endParaRPr>
          </a:p>
          <a:p>
            <a:pPr algn="ctr"/>
            <a:r>
              <a:rPr lang="ru-RU" sz="2800" b="1" dirty="0" smtClean="0">
                <a:solidFill>
                  <a:srgbClr val="0062AC"/>
                </a:solidFill>
              </a:rPr>
              <a:t>насчитывается </a:t>
            </a:r>
            <a:r>
              <a:rPr lang="ru-RU" sz="2800" b="1" dirty="0">
                <a:solidFill>
                  <a:srgbClr val="0062AC"/>
                </a:solidFill>
              </a:rPr>
              <a:t>в истории </a:t>
            </a:r>
            <a:r>
              <a:rPr lang="ru-RU" sz="2800" b="1" dirty="0" smtClean="0">
                <a:solidFill>
                  <a:srgbClr val="0062AC"/>
                </a:solidFill>
              </a:rPr>
              <a:t>Крыма с </a:t>
            </a:r>
            <a:r>
              <a:rPr lang="ru-RU" sz="2800" b="1" dirty="0">
                <a:solidFill>
                  <a:srgbClr val="0062AC"/>
                </a:solidFill>
              </a:rPr>
              <a:t>IV в. </a:t>
            </a:r>
            <a:r>
              <a:rPr lang="ru-RU" sz="2800" b="1" dirty="0" smtClean="0">
                <a:solidFill>
                  <a:srgbClr val="0062AC"/>
                </a:solidFill>
              </a:rPr>
              <a:t>до н.э</a:t>
            </a:r>
            <a:r>
              <a:rPr lang="ru-RU" sz="2800" b="1" dirty="0">
                <a:solidFill>
                  <a:srgbClr val="0062AC"/>
                </a:solidFill>
              </a:rPr>
              <a:t>. </a:t>
            </a:r>
            <a:endParaRPr lang="ru-RU" sz="2800" b="1" dirty="0" smtClean="0">
              <a:solidFill>
                <a:srgbClr val="0062AC"/>
              </a:solidFill>
            </a:endParaRPr>
          </a:p>
          <a:p>
            <a:pPr algn="ctr"/>
            <a:r>
              <a:rPr lang="ru-RU" sz="2800" b="1" dirty="0" smtClean="0">
                <a:solidFill>
                  <a:srgbClr val="0062AC"/>
                </a:solidFill>
              </a:rPr>
              <a:t>до </a:t>
            </a:r>
            <a:r>
              <a:rPr lang="ru-RU" sz="2800" b="1" dirty="0">
                <a:solidFill>
                  <a:srgbClr val="0062AC"/>
                </a:solidFill>
              </a:rPr>
              <a:t>настоящего времени?</a:t>
            </a:r>
          </a:p>
        </p:txBody>
      </p:sp>
      <p:sp>
        <p:nvSpPr>
          <p:cNvPr id="7" name="Блок-схема: знак завершения 6"/>
          <p:cNvSpPr/>
          <p:nvPr/>
        </p:nvSpPr>
        <p:spPr>
          <a:xfrm>
            <a:off x="4315179" y="3790601"/>
            <a:ext cx="3239506" cy="711200"/>
          </a:xfrm>
          <a:prstGeom prst="flowChartTerminator">
            <a:avLst/>
          </a:prstGeom>
          <a:solidFill>
            <a:schemeClr val="bg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38 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Блок-схема: знак завершения 9"/>
          <p:cNvSpPr/>
          <p:nvPr/>
        </p:nvSpPr>
        <p:spPr>
          <a:xfrm>
            <a:off x="7680978" y="3790601"/>
            <a:ext cx="3239506" cy="711200"/>
          </a:xfrm>
          <a:prstGeom prst="flowChartTerminator">
            <a:avLst/>
          </a:prstGeom>
          <a:solidFill>
            <a:schemeClr val="bg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12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Блок-схема: знак завершения 10"/>
          <p:cNvSpPr/>
          <p:nvPr/>
        </p:nvSpPr>
        <p:spPr>
          <a:xfrm>
            <a:off x="5934932" y="4885456"/>
            <a:ext cx="3239506" cy="711200"/>
          </a:xfrm>
          <a:prstGeom prst="flowChartTerminator">
            <a:avLst/>
          </a:prstGeom>
          <a:solidFill>
            <a:schemeClr val="bg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77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36685" y="1984696"/>
            <a:ext cx="86359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000000"/>
                </a:solidFill>
              </a:rPr>
              <a:t>Крым входит в список семи самых сейсмически опасных зон России. Керченский пролив — это тектонический разлом между Европой и Азией.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13783002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Click="0">
        <p14:ripple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8D08D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Блок-схема: знак завершения 10"/>
          <p:cNvSpPr/>
          <p:nvPr/>
        </p:nvSpPr>
        <p:spPr>
          <a:xfrm>
            <a:off x="7680978" y="3790601"/>
            <a:ext cx="3239506" cy="711200"/>
          </a:xfrm>
          <a:prstGeom prst="flowChartTerminator">
            <a:avLst/>
          </a:prstGeom>
          <a:solidFill>
            <a:schemeClr val="bg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Памятник затопленным кораблям </a:t>
            </a:r>
          </a:p>
        </p:txBody>
      </p:sp>
      <p:sp>
        <p:nvSpPr>
          <p:cNvPr id="4" name="Шеврон 3">
            <a:hlinkClick r:id="" action="ppaction://hlinkshowjump?jump=nextslide"/>
          </p:cNvPr>
          <p:cNvSpPr/>
          <p:nvPr/>
        </p:nvSpPr>
        <p:spPr>
          <a:xfrm>
            <a:off x="11601462" y="6388017"/>
            <a:ext cx="488937" cy="361126"/>
          </a:xfrm>
          <a:prstGeom prst="chevron">
            <a:avLst/>
          </a:prstGeom>
          <a:solidFill>
            <a:srgbClr val="E2C5A8"/>
          </a:solidFill>
          <a:ln w="254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Блок-схема: знак завершения 4"/>
          <p:cNvSpPr/>
          <p:nvPr/>
        </p:nvSpPr>
        <p:spPr>
          <a:xfrm>
            <a:off x="3236686" y="232229"/>
            <a:ext cx="8635999" cy="1190171"/>
          </a:xfrm>
          <a:prstGeom prst="flowChartTerminator">
            <a:avLst/>
          </a:prstGeom>
          <a:solidFill>
            <a:schemeClr val="bg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0062AC"/>
                </a:solidFill>
              </a:rPr>
              <a:t>Как называется этот знаменитый монумент?</a:t>
            </a:r>
          </a:p>
        </p:txBody>
      </p:sp>
      <p:sp>
        <p:nvSpPr>
          <p:cNvPr id="7" name="Блок-схема: знак завершения 6"/>
          <p:cNvSpPr/>
          <p:nvPr/>
        </p:nvSpPr>
        <p:spPr>
          <a:xfrm>
            <a:off x="4315179" y="3790601"/>
            <a:ext cx="3239506" cy="711200"/>
          </a:xfrm>
          <a:prstGeom prst="flowChartTerminator">
            <a:avLst/>
          </a:prstGeom>
          <a:solidFill>
            <a:schemeClr val="bg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Памятник воинам-освободителям </a:t>
            </a:r>
          </a:p>
        </p:txBody>
      </p:sp>
      <p:sp>
        <p:nvSpPr>
          <p:cNvPr id="10" name="Блок-схема: знак завершения 9"/>
          <p:cNvSpPr/>
          <p:nvPr/>
        </p:nvSpPr>
        <p:spPr>
          <a:xfrm>
            <a:off x="5934932" y="4882421"/>
            <a:ext cx="3239506" cy="711200"/>
          </a:xfrm>
          <a:prstGeom prst="flowChartTerminator">
            <a:avLst/>
          </a:prstGeom>
          <a:solidFill>
            <a:schemeClr val="bg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Памятник покорителям морей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512457" y="5593621"/>
            <a:ext cx="808900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000000"/>
                </a:solidFill>
              </a:rPr>
              <a:t>Памятник затопленным кораблям  стоит в Севастополе, недалеко от Приморского бульвара. Это величественное сооружение высотой в почти 17 метров напоминает о событиях 1854–1855 годов — о первой обороне Севастополя.</a:t>
            </a:r>
            <a:endParaRPr lang="ru-RU" sz="2000" dirty="0"/>
          </a:p>
        </p:txBody>
      </p:sp>
      <p:pic>
        <p:nvPicPr>
          <p:cNvPr id="2052" name="Picture 4" descr="Памятник затопленным кораблям - история, фото, как добраться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703" r="22919"/>
          <a:stretch/>
        </p:blipFill>
        <p:spPr bwMode="auto">
          <a:xfrm>
            <a:off x="6591869" y="1549194"/>
            <a:ext cx="2088107" cy="209289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587485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Click="0">
        <p14:ripple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8D08D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Блок-схема: знак завершения 10"/>
          <p:cNvSpPr/>
          <p:nvPr/>
        </p:nvSpPr>
        <p:spPr>
          <a:xfrm>
            <a:off x="4315179" y="3790601"/>
            <a:ext cx="3239506" cy="711200"/>
          </a:xfrm>
          <a:prstGeom prst="flowChartTerminator">
            <a:avLst/>
          </a:prstGeom>
          <a:solidFill>
            <a:schemeClr val="bg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700" b="1" dirty="0" smtClean="0">
                <a:solidFill>
                  <a:schemeClr val="accent1">
                    <a:lumMod val="75000"/>
                  </a:schemeClr>
                </a:solidFill>
              </a:rPr>
              <a:t>Л.Н. Толстой  </a:t>
            </a:r>
            <a:endParaRPr lang="ru-RU" sz="27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Шеврон 3">
            <a:hlinkClick r:id="" action="ppaction://hlinkshowjump?jump=nextslide"/>
          </p:cNvPr>
          <p:cNvSpPr/>
          <p:nvPr/>
        </p:nvSpPr>
        <p:spPr>
          <a:xfrm>
            <a:off x="11601462" y="6388017"/>
            <a:ext cx="488937" cy="361126"/>
          </a:xfrm>
          <a:prstGeom prst="chevron">
            <a:avLst/>
          </a:prstGeom>
          <a:solidFill>
            <a:srgbClr val="E2C5A8"/>
          </a:solidFill>
          <a:ln w="254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Блок-схема: знак завершения 4"/>
          <p:cNvSpPr/>
          <p:nvPr/>
        </p:nvSpPr>
        <p:spPr>
          <a:xfrm>
            <a:off x="3236686" y="232229"/>
            <a:ext cx="8635999" cy="1190171"/>
          </a:xfrm>
          <a:prstGeom prst="flowChartTerminator">
            <a:avLst/>
          </a:prstGeom>
          <a:solidFill>
            <a:schemeClr val="bg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62AC"/>
                </a:solidFill>
              </a:rPr>
              <a:t>Среди участников Первой обороны Севастополя был артиллерийский подпоручик, ставший в дальнейшем великим русским писателем. Назовите этого </a:t>
            </a:r>
            <a:r>
              <a:rPr lang="ru-RU" sz="2400" b="1" dirty="0" smtClean="0">
                <a:solidFill>
                  <a:srgbClr val="0062AC"/>
                </a:solidFill>
              </a:rPr>
              <a:t>писателя</a:t>
            </a:r>
            <a:endParaRPr lang="ru-RU" sz="2400" b="1" dirty="0">
              <a:solidFill>
                <a:srgbClr val="0062AC"/>
              </a:solidFill>
            </a:endParaRPr>
          </a:p>
        </p:txBody>
      </p:sp>
      <p:sp>
        <p:nvSpPr>
          <p:cNvPr id="7" name="Блок-схема: знак завершения 6"/>
          <p:cNvSpPr/>
          <p:nvPr/>
        </p:nvSpPr>
        <p:spPr>
          <a:xfrm>
            <a:off x="7686176" y="3790601"/>
            <a:ext cx="3239506" cy="711200"/>
          </a:xfrm>
          <a:prstGeom prst="flowChartTerminator">
            <a:avLst/>
          </a:prstGeom>
          <a:solidFill>
            <a:schemeClr val="bg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700" b="1" dirty="0" smtClean="0">
                <a:solidFill>
                  <a:schemeClr val="accent1">
                    <a:lumMod val="75000"/>
                  </a:schemeClr>
                </a:solidFill>
              </a:rPr>
              <a:t>Ф.М. Достоевский   </a:t>
            </a:r>
            <a:endParaRPr lang="ru-RU" sz="27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Блок-схема: знак завершения 9"/>
          <p:cNvSpPr/>
          <p:nvPr/>
        </p:nvSpPr>
        <p:spPr>
          <a:xfrm>
            <a:off x="5934932" y="4882421"/>
            <a:ext cx="3239506" cy="711200"/>
          </a:xfrm>
          <a:prstGeom prst="flowChartTerminator">
            <a:avLst/>
          </a:prstGeom>
          <a:solidFill>
            <a:schemeClr val="bg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700" b="1" dirty="0" smtClean="0">
                <a:solidFill>
                  <a:schemeClr val="accent1">
                    <a:lumMod val="75000"/>
                  </a:schemeClr>
                </a:solidFill>
              </a:rPr>
              <a:t>Н.В. Гоголь</a:t>
            </a:r>
            <a:endParaRPr lang="ru-RU" sz="27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236685" y="1689216"/>
            <a:ext cx="863599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000000"/>
                </a:solidFill>
              </a:rPr>
              <a:t>В январе 1854 года Лев Николаевич Толстой был произведен в чин прапорщика и направлен в Крым. В Севастополе, стойко оборонявшемся от врагов, Толстой пробыл с ноября 1854 года до оставления города его защитниками в августе 1855 г.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15622896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Click="0">
        <p14:ripple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8D08D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Блок-схема: знак завершения 10"/>
          <p:cNvSpPr/>
          <p:nvPr/>
        </p:nvSpPr>
        <p:spPr>
          <a:xfrm>
            <a:off x="4315179" y="3790601"/>
            <a:ext cx="3239506" cy="711200"/>
          </a:xfrm>
          <a:prstGeom prst="flowChartTerminator">
            <a:avLst/>
          </a:prstGeom>
          <a:solidFill>
            <a:schemeClr val="bg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700" b="1" dirty="0">
                <a:solidFill>
                  <a:schemeClr val="accent1">
                    <a:lumMod val="75000"/>
                  </a:schemeClr>
                </a:solidFill>
              </a:rPr>
              <a:t>Севастополь и Керчь</a:t>
            </a:r>
          </a:p>
        </p:txBody>
      </p:sp>
      <p:sp>
        <p:nvSpPr>
          <p:cNvPr id="4" name="Шеврон 3">
            <a:hlinkClick r:id="" action="ppaction://hlinkshowjump?jump=nextslide"/>
          </p:cNvPr>
          <p:cNvSpPr/>
          <p:nvPr/>
        </p:nvSpPr>
        <p:spPr>
          <a:xfrm>
            <a:off x="11601462" y="6388017"/>
            <a:ext cx="488937" cy="361126"/>
          </a:xfrm>
          <a:prstGeom prst="chevron">
            <a:avLst/>
          </a:prstGeom>
          <a:solidFill>
            <a:srgbClr val="E2C5A8"/>
          </a:solidFill>
          <a:ln w="254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Блок-схема: знак завершения 4"/>
          <p:cNvSpPr/>
          <p:nvPr/>
        </p:nvSpPr>
        <p:spPr>
          <a:xfrm>
            <a:off x="3236686" y="232229"/>
            <a:ext cx="8635999" cy="1190171"/>
          </a:xfrm>
          <a:prstGeom prst="flowChartTerminator">
            <a:avLst/>
          </a:prstGeom>
          <a:solidFill>
            <a:schemeClr val="bg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0062AC"/>
                </a:solidFill>
              </a:rPr>
              <a:t>В годы Великой Отечественной войны Крым </a:t>
            </a:r>
            <a:endParaRPr lang="ru-RU" sz="2000" b="1" dirty="0" smtClean="0">
              <a:solidFill>
                <a:srgbClr val="0062AC"/>
              </a:solidFill>
            </a:endParaRPr>
          </a:p>
          <a:p>
            <a:pPr algn="ctr"/>
            <a:r>
              <a:rPr lang="ru-RU" sz="2000" b="1" dirty="0" smtClean="0">
                <a:solidFill>
                  <a:srgbClr val="0062AC"/>
                </a:solidFill>
              </a:rPr>
              <a:t>мужественно боролся с врагом. За проявленные мужество и стойкость два крымских города получили звание городов героев. </a:t>
            </a:r>
          </a:p>
          <a:p>
            <a:pPr algn="ctr"/>
            <a:r>
              <a:rPr lang="ru-RU" sz="2000" b="1" dirty="0" smtClean="0">
                <a:solidFill>
                  <a:srgbClr val="0062AC"/>
                </a:solidFill>
              </a:rPr>
              <a:t>Назовите </a:t>
            </a:r>
            <a:r>
              <a:rPr lang="ru-RU" sz="2000" b="1" dirty="0">
                <a:solidFill>
                  <a:srgbClr val="0062AC"/>
                </a:solidFill>
              </a:rPr>
              <a:t>эти </a:t>
            </a:r>
            <a:r>
              <a:rPr lang="ru-RU" sz="2000" b="1" dirty="0" smtClean="0">
                <a:solidFill>
                  <a:srgbClr val="0062AC"/>
                </a:solidFill>
              </a:rPr>
              <a:t>города</a:t>
            </a:r>
            <a:endParaRPr lang="ru-RU" sz="2000" b="1" dirty="0">
              <a:solidFill>
                <a:srgbClr val="0062AC"/>
              </a:solidFill>
            </a:endParaRPr>
          </a:p>
        </p:txBody>
      </p:sp>
      <p:sp>
        <p:nvSpPr>
          <p:cNvPr id="7" name="Блок-схема: знак завершения 6"/>
          <p:cNvSpPr/>
          <p:nvPr/>
        </p:nvSpPr>
        <p:spPr>
          <a:xfrm>
            <a:off x="7686176" y="3790601"/>
            <a:ext cx="3239506" cy="711200"/>
          </a:xfrm>
          <a:prstGeom prst="flowChartTerminator">
            <a:avLst/>
          </a:prstGeom>
          <a:solidFill>
            <a:schemeClr val="bg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700" b="1" dirty="0">
                <a:solidFill>
                  <a:schemeClr val="accent1">
                    <a:lumMod val="75000"/>
                  </a:schemeClr>
                </a:solidFill>
              </a:rPr>
              <a:t>Севастополь и Симферополь </a:t>
            </a:r>
          </a:p>
        </p:txBody>
      </p:sp>
      <p:sp>
        <p:nvSpPr>
          <p:cNvPr id="10" name="Блок-схема: знак завершения 9"/>
          <p:cNvSpPr/>
          <p:nvPr/>
        </p:nvSpPr>
        <p:spPr>
          <a:xfrm>
            <a:off x="5934932" y="4882421"/>
            <a:ext cx="3239506" cy="711200"/>
          </a:xfrm>
          <a:prstGeom prst="flowChartTerminator">
            <a:avLst/>
          </a:prstGeom>
          <a:solidFill>
            <a:schemeClr val="bg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700" b="1" dirty="0">
                <a:solidFill>
                  <a:schemeClr val="accent1">
                    <a:lumMod val="75000"/>
                  </a:schemeClr>
                </a:solidFill>
              </a:rPr>
              <a:t>Севастополь и Феодосия  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236685" y="1803020"/>
            <a:ext cx="86359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000000"/>
                </a:solidFill>
              </a:rPr>
              <a:t>Кроме двух городов-героев в Крыму есть один  "Город воинской славы" — </a:t>
            </a:r>
            <a:r>
              <a:rPr lang="ru-RU" sz="2000" dirty="0" smtClean="0">
                <a:solidFill>
                  <a:srgbClr val="000000"/>
                </a:solidFill>
              </a:rPr>
              <a:t>                6 </a:t>
            </a:r>
            <a:r>
              <a:rPr lang="ru-RU" sz="2000" dirty="0">
                <a:solidFill>
                  <a:srgbClr val="000000"/>
                </a:solidFill>
              </a:rPr>
              <a:t>апреля 2015 </a:t>
            </a:r>
            <a:r>
              <a:rPr lang="ru-RU" sz="2000" dirty="0" smtClean="0">
                <a:solidFill>
                  <a:srgbClr val="000000"/>
                </a:solidFill>
              </a:rPr>
              <a:t>года это </a:t>
            </a:r>
            <a:r>
              <a:rPr lang="ru-RU" sz="2000" dirty="0">
                <a:solidFill>
                  <a:srgbClr val="000000"/>
                </a:solidFill>
              </a:rPr>
              <a:t>почётное звание получила  </a:t>
            </a:r>
            <a:r>
              <a:rPr lang="ru-RU" sz="2000" dirty="0" smtClean="0">
                <a:solidFill>
                  <a:srgbClr val="000000"/>
                </a:solidFill>
              </a:rPr>
              <a:t>Феодосия.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34145149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Click="0">
        <p14:ripple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8D08D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Блок-схема: знак завершения 10"/>
          <p:cNvSpPr/>
          <p:nvPr/>
        </p:nvSpPr>
        <p:spPr>
          <a:xfrm>
            <a:off x="7680978" y="3790601"/>
            <a:ext cx="3239506" cy="711200"/>
          </a:xfrm>
          <a:prstGeom prst="flowChartTerminator">
            <a:avLst/>
          </a:prstGeom>
          <a:solidFill>
            <a:schemeClr val="bg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Севастополь 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Шеврон 3">
            <a:hlinkClick r:id="" action="ppaction://hlinkshowjump?jump=nextslide"/>
          </p:cNvPr>
          <p:cNvSpPr/>
          <p:nvPr/>
        </p:nvSpPr>
        <p:spPr>
          <a:xfrm>
            <a:off x="11601462" y="6388017"/>
            <a:ext cx="488937" cy="361126"/>
          </a:xfrm>
          <a:prstGeom prst="chevron">
            <a:avLst/>
          </a:prstGeom>
          <a:solidFill>
            <a:srgbClr val="E2C5A8"/>
          </a:solidFill>
          <a:ln w="254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Блок-схема: знак завершения 4"/>
          <p:cNvSpPr/>
          <p:nvPr/>
        </p:nvSpPr>
        <p:spPr>
          <a:xfrm>
            <a:off x="3236686" y="232229"/>
            <a:ext cx="8635999" cy="1190171"/>
          </a:xfrm>
          <a:prstGeom prst="flowChartTerminator">
            <a:avLst/>
          </a:prstGeom>
          <a:solidFill>
            <a:schemeClr val="bg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100" b="1" dirty="0">
                <a:solidFill>
                  <a:srgbClr val="0062AC"/>
                </a:solidFill>
              </a:rPr>
              <a:t>Киевский князь Владимир – креститель Руси, принял христианство из рук Византийской церкви в крымском городе Херсонес. На месте какого современного города находился Херсонес?</a:t>
            </a:r>
          </a:p>
        </p:txBody>
      </p:sp>
      <p:sp>
        <p:nvSpPr>
          <p:cNvPr id="7" name="Блок-схема: знак завершения 6"/>
          <p:cNvSpPr/>
          <p:nvPr/>
        </p:nvSpPr>
        <p:spPr>
          <a:xfrm>
            <a:off x="4315179" y="3790601"/>
            <a:ext cx="3239506" cy="711200"/>
          </a:xfrm>
          <a:prstGeom prst="flowChartTerminator">
            <a:avLst/>
          </a:prstGeom>
          <a:solidFill>
            <a:schemeClr val="bg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Керчь 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Блок-схема: знак завершения 9"/>
          <p:cNvSpPr/>
          <p:nvPr/>
        </p:nvSpPr>
        <p:spPr>
          <a:xfrm>
            <a:off x="5934932" y="4882421"/>
            <a:ext cx="3239506" cy="711200"/>
          </a:xfrm>
          <a:prstGeom prst="flowChartTerminator">
            <a:avLst/>
          </a:prstGeom>
          <a:solidFill>
            <a:schemeClr val="bg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Феодосия  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38484" y="1470989"/>
            <a:ext cx="955343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smtClean="0">
                <a:solidFill>
                  <a:srgbClr val="000000"/>
                </a:solidFill>
              </a:rPr>
              <a:t>Херсонес Таврический — </a:t>
            </a:r>
            <a:r>
              <a:rPr lang="ru-RU" sz="2000" dirty="0">
                <a:solidFill>
                  <a:srgbClr val="000000"/>
                </a:solidFill>
              </a:rPr>
              <a:t>полис, основанный древними греками на юго-западном побережье Крыма. На сегодняшний день на месте древнего города располагается историко-археологический заповедник «Херсонес Таврический», который является не только основной достопримечательностью города Севастополь , но и историческим памятником мирового значения.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29736072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Click="0">
        <p14:ripple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8D08D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Шеврон 3">
            <a:hlinkClick r:id="" action="ppaction://hlinkshowjump?jump=nextslide"/>
          </p:cNvPr>
          <p:cNvSpPr/>
          <p:nvPr/>
        </p:nvSpPr>
        <p:spPr>
          <a:xfrm>
            <a:off x="11601462" y="6388017"/>
            <a:ext cx="488937" cy="361126"/>
          </a:xfrm>
          <a:prstGeom prst="chevron">
            <a:avLst/>
          </a:prstGeom>
          <a:solidFill>
            <a:srgbClr val="E2C5A8"/>
          </a:solidFill>
          <a:ln w="254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Блок-схема: знак завершения 4"/>
          <p:cNvSpPr/>
          <p:nvPr/>
        </p:nvSpPr>
        <p:spPr>
          <a:xfrm>
            <a:off x="3236686" y="232229"/>
            <a:ext cx="8635999" cy="1190171"/>
          </a:xfrm>
          <a:prstGeom prst="flowChartTerminator">
            <a:avLst/>
          </a:prstGeom>
          <a:solidFill>
            <a:schemeClr val="bg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0062AC"/>
                </a:solidFill>
              </a:rPr>
              <a:t>Как называется эта знаменитая крымская гора?</a:t>
            </a:r>
          </a:p>
        </p:txBody>
      </p:sp>
      <p:sp>
        <p:nvSpPr>
          <p:cNvPr id="7" name="Блок-схема: знак завершения 6"/>
          <p:cNvSpPr/>
          <p:nvPr/>
        </p:nvSpPr>
        <p:spPr>
          <a:xfrm>
            <a:off x="4315179" y="3790601"/>
            <a:ext cx="3239506" cy="711200"/>
          </a:xfrm>
          <a:prstGeom prst="flowChartTerminator">
            <a:avLst/>
          </a:prstGeom>
          <a:solidFill>
            <a:schemeClr val="bg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Кара-Даг</a:t>
            </a:r>
          </a:p>
        </p:txBody>
      </p:sp>
      <p:sp>
        <p:nvSpPr>
          <p:cNvPr id="10" name="Блок-схема: знак завершения 9"/>
          <p:cNvSpPr/>
          <p:nvPr/>
        </p:nvSpPr>
        <p:spPr>
          <a:xfrm>
            <a:off x="7680978" y="3790601"/>
            <a:ext cx="3239506" cy="711200"/>
          </a:xfrm>
          <a:prstGeom prst="flowChartTerminator">
            <a:avLst/>
          </a:prstGeom>
          <a:solidFill>
            <a:schemeClr val="bg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Чугуш</a:t>
            </a:r>
          </a:p>
        </p:txBody>
      </p:sp>
      <p:sp>
        <p:nvSpPr>
          <p:cNvPr id="11" name="Блок-схема: знак завершения 10"/>
          <p:cNvSpPr/>
          <p:nvPr/>
        </p:nvSpPr>
        <p:spPr>
          <a:xfrm>
            <a:off x="5934932" y="4885456"/>
            <a:ext cx="3239506" cy="711200"/>
          </a:xfrm>
          <a:prstGeom prst="flowChartTerminator">
            <a:avLst/>
          </a:prstGeom>
          <a:solidFill>
            <a:schemeClr val="bg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Ай-Петри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934269" y="5599084"/>
            <a:ext cx="866719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00000"/>
                </a:solidFill>
                <a:latin typeface="Roboto"/>
              </a:rPr>
              <a:t> </a:t>
            </a:r>
            <a:r>
              <a:rPr lang="ru-RU" sz="2000" dirty="0">
                <a:solidFill>
                  <a:srgbClr val="000000"/>
                </a:solidFill>
              </a:rPr>
              <a:t>Гора Ай-Петри , пожалуй, одна из самых известных достопримечательностей Южного берега Крымского полуострова. Она хорошо видна из Ялты и её пригородов. </a:t>
            </a:r>
            <a:r>
              <a:rPr lang="ru-RU" sz="2000" dirty="0" smtClean="0">
                <a:solidFill>
                  <a:srgbClr val="000000"/>
                </a:solidFill>
              </a:rPr>
              <a:t>Название </a:t>
            </a:r>
            <a:r>
              <a:rPr lang="ru-RU" sz="2000" dirty="0">
                <a:solidFill>
                  <a:srgbClr val="000000"/>
                </a:solidFill>
              </a:rPr>
              <a:t>Ай-Петри имеет греческое происхождение и переводится как «Святой Пётр».</a:t>
            </a:r>
            <a:endParaRPr lang="ru-RU" sz="2000" dirty="0"/>
          </a:p>
        </p:txBody>
      </p:sp>
      <p:pic>
        <p:nvPicPr>
          <p:cNvPr id="4098" name="Picture 2" descr="https://kvizzi.ru/wp-content/uploads/2022/06/gora-krym-e165537132454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02094" y="1569493"/>
            <a:ext cx="2705181" cy="202888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54645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Click="0">
        <p14:ripple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8D08D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Блок-схема: знак завершения 10"/>
          <p:cNvSpPr/>
          <p:nvPr/>
        </p:nvSpPr>
        <p:spPr>
          <a:xfrm>
            <a:off x="4315179" y="3790601"/>
            <a:ext cx="3239506" cy="711200"/>
          </a:xfrm>
          <a:prstGeom prst="flowChartTerminator">
            <a:avLst/>
          </a:prstGeom>
          <a:solidFill>
            <a:schemeClr val="bg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18 марта 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Шеврон 3">
            <a:hlinkClick r:id="" action="ppaction://hlinkshowjump?jump=nextslide"/>
          </p:cNvPr>
          <p:cNvSpPr/>
          <p:nvPr/>
        </p:nvSpPr>
        <p:spPr>
          <a:xfrm>
            <a:off x="11601462" y="6388017"/>
            <a:ext cx="488937" cy="361126"/>
          </a:xfrm>
          <a:prstGeom prst="chevron">
            <a:avLst/>
          </a:prstGeom>
          <a:solidFill>
            <a:srgbClr val="E2C5A8"/>
          </a:solidFill>
          <a:ln w="254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Блок-схема: знак завершения 4"/>
          <p:cNvSpPr/>
          <p:nvPr/>
        </p:nvSpPr>
        <p:spPr>
          <a:xfrm>
            <a:off x="3236686" y="232229"/>
            <a:ext cx="8635999" cy="1190171"/>
          </a:xfrm>
          <a:prstGeom prst="flowChartTerminator">
            <a:avLst/>
          </a:prstGeom>
          <a:solidFill>
            <a:schemeClr val="bg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0062AC"/>
                </a:solidFill>
              </a:rPr>
              <a:t>Когда </a:t>
            </a:r>
            <a:r>
              <a:rPr lang="ru-RU" sz="3200" b="1" dirty="0" smtClean="0">
                <a:solidFill>
                  <a:srgbClr val="0062AC"/>
                </a:solidFill>
              </a:rPr>
              <a:t>наша </a:t>
            </a:r>
            <a:r>
              <a:rPr lang="ru-RU" sz="3200" b="1" dirty="0">
                <a:solidFill>
                  <a:srgbClr val="0062AC"/>
                </a:solidFill>
              </a:rPr>
              <a:t>страна отмечает День присоединения Крыма к России?</a:t>
            </a:r>
          </a:p>
        </p:txBody>
      </p:sp>
      <p:sp>
        <p:nvSpPr>
          <p:cNvPr id="7" name="Блок-схема: знак завершения 6"/>
          <p:cNvSpPr/>
          <p:nvPr/>
        </p:nvSpPr>
        <p:spPr>
          <a:xfrm>
            <a:off x="7686176" y="3790601"/>
            <a:ext cx="3239506" cy="711200"/>
          </a:xfrm>
          <a:prstGeom prst="flowChartTerminator">
            <a:avLst/>
          </a:prstGeom>
          <a:solidFill>
            <a:schemeClr val="bg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26 марта 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Блок-схема: знак завершения 9"/>
          <p:cNvSpPr/>
          <p:nvPr/>
        </p:nvSpPr>
        <p:spPr>
          <a:xfrm>
            <a:off x="5934932" y="4882421"/>
            <a:ext cx="3239506" cy="711200"/>
          </a:xfrm>
          <a:prstGeom prst="flowChartTerminator">
            <a:avLst/>
          </a:prstGeom>
          <a:solidFill>
            <a:schemeClr val="bg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10 апреля    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6" name="Picture 2" descr="Файл:Виды субъектов России на политической карте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13811" y="1422400"/>
            <a:ext cx="4098679" cy="2356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992569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Click="0">
        <p14:ripple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8D08D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Блок-схема: знак завершения 10"/>
          <p:cNvSpPr/>
          <p:nvPr/>
        </p:nvSpPr>
        <p:spPr>
          <a:xfrm>
            <a:off x="4315179" y="3790601"/>
            <a:ext cx="3239506" cy="711200"/>
          </a:xfrm>
          <a:prstGeom prst="flowChartTerminator">
            <a:avLst/>
          </a:prstGeom>
          <a:solidFill>
            <a:schemeClr val="bg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b="1" dirty="0">
                <a:solidFill>
                  <a:schemeClr val="accent1">
                    <a:lumMod val="75000"/>
                  </a:schemeClr>
                </a:solidFill>
              </a:rPr>
              <a:t>Воронцовский дворец</a:t>
            </a:r>
          </a:p>
        </p:txBody>
      </p:sp>
      <p:sp>
        <p:nvSpPr>
          <p:cNvPr id="4" name="Шеврон 3">
            <a:hlinkClick r:id="" action="ppaction://hlinkshowjump?jump=nextslide"/>
          </p:cNvPr>
          <p:cNvSpPr/>
          <p:nvPr/>
        </p:nvSpPr>
        <p:spPr>
          <a:xfrm>
            <a:off x="11601462" y="6388017"/>
            <a:ext cx="488937" cy="361126"/>
          </a:xfrm>
          <a:prstGeom prst="chevron">
            <a:avLst/>
          </a:prstGeom>
          <a:solidFill>
            <a:srgbClr val="E2C5A8"/>
          </a:solidFill>
          <a:ln w="254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Блок-схема: знак завершения 4"/>
          <p:cNvSpPr/>
          <p:nvPr/>
        </p:nvSpPr>
        <p:spPr>
          <a:xfrm>
            <a:off x="3236686" y="232229"/>
            <a:ext cx="8635999" cy="1190171"/>
          </a:xfrm>
          <a:prstGeom prst="flowChartTerminator">
            <a:avLst/>
          </a:prstGeom>
          <a:solidFill>
            <a:schemeClr val="bg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0062AC"/>
                </a:solidFill>
              </a:rPr>
              <a:t>Какой дворец расположен в Алупке у подножия горы Ай-Петри?</a:t>
            </a:r>
          </a:p>
        </p:txBody>
      </p:sp>
      <p:sp>
        <p:nvSpPr>
          <p:cNvPr id="7" name="Блок-схема: знак завершения 6"/>
          <p:cNvSpPr/>
          <p:nvPr/>
        </p:nvSpPr>
        <p:spPr>
          <a:xfrm>
            <a:off x="7686176" y="3790601"/>
            <a:ext cx="3239506" cy="711200"/>
          </a:xfrm>
          <a:prstGeom prst="flowChartTerminator">
            <a:avLst/>
          </a:prstGeom>
          <a:solidFill>
            <a:schemeClr val="bg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b="1" dirty="0">
                <a:solidFill>
                  <a:schemeClr val="accent1">
                    <a:lumMod val="75000"/>
                  </a:schemeClr>
                </a:solidFill>
              </a:rPr>
              <a:t>Михайловский дворец </a:t>
            </a:r>
          </a:p>
        </p:txBody>
      </p:sp>
      <p:sp>
        <p:nvSpPr>
          <p:cNvPr id="10" name="Блок-схема: знак завершения 9"/>
          <p:cNvSpPr/>
          <p:nvPr/>
        </p:nvSpPr>
        <p:spPr>
          <a:xfrm>
            <a:off x="5934932" y="4882421"/>
            <a:ext cx="3239506" cy="711200"/>
          </a:xfrm>
          <a:prstGeom prst="flowChartTerminator">
            <a:avLst/>
          </a:prstGeom>
          <a:solidFill>
            <a:schemeClr val="bg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b="1" dirty="0">
                <a:solidFill>
                  <a:schemeClr val="accent1">
                    <a:lumMod val="75000"/>
                  </a:schemeClr>
                </a:solidFill>
              </a:rPr>
              <a:t>Мраморный дворец   </a:t>
            </a:r>
          </a:p>
        </p:txBody>
      </p:sp>
      <p:pic>
        <p:nvPicPr>
          <p:cNvPr id="6146" name="Picture 2" descr="https://kvizzi.ru/wp-content/uploads/2022/06/vorontsovsky-dvorets-e165540002813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1761" b="9921"/>
          <a:stretch/>
        </p:blipFill>
        <p:spPr bwMode="auto">
          <a:xfrm>
            <a:off x="5432122" y="1559951"/>
            <a:ext cx="4245126" cy="208810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063086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Click="0">
        <p14:ripple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8D08D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Шеврон 3">
            <a:hlinkClick r:id="" action="ppaction://hlinkshowjump?jump=nextslide"/>
          </p:cNvPr>
          <p:cNvSpPr/>
          <p:nvPr/>
        </p:nvSpPr>
        <p:spPr>
          <a:xfrm>
            <a:off x="11601462" y="6388017"/>
            <a:ext cx="488937" cy="361126"/>
          </a:xfrm>
          <a:prstGeom prst="chevron">
            <a:avLst/>
          </a:prstGeom>
          <a:solidFill>
            <a:srgbClr val="E2C5A8"/>
          </a:solidFill>
          <a:ln w="254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Блок-схема: знак завершения 4"/>
          <p:cNvSpPr/>
          <p:nvPr/>
        </p:nvSpPr>
        <p:spPr>
          <a:xfrm>
            <a:off x="3236686" y="232229"/>
            <a:ext cx="8635999" cy="1190171"/>
          </a:xfrm>
          <a:prstGeom prst="flowChartTerminator">
            <a:avLst/>
          </a:prstGeom>
          <a:solidFill>
            <a:schemeClr val="bg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62AC"/>
                </a:solidFill>
              </a:rPr>
              <a:t>Назовите художника, который родился и жил </a:t>
            </a:r>
            <a:endParaRPr lang="ru-RU" sz="2800" b="1" dirty="0" smtClean="0">
              <a:solidFill>
                <a:srgbClr val="0062AC"/>
              </a:solidFill>
            </a:endParaRPr>
          </a:p>
          <a:p>
            <a:pPr algn="ctr"/>
            <a:r>
              <a:rPr lang="ru-RU" sz="2800" b="1" dirty="0" smtClean="0">
                <a:solidFill>
                  <a:srgbClr val="0062AC"/>
                </a:solidFill>
              </a:rPr>
              <a:t>в </a:t>
            </a:r>
            <a:r>
              <a:rPr lang="ru-RU" sz="2800" b="1" dirty="0">
                <a:solidFill>
                  <a:srgbClr val="0062AC"/>
                </a:solidFill>
              </a:rPr>
              <a:t>Феодосии и огромное количество картин посвятил любимому Крыму?</a:t>
            </a:r>
          </a:p>
        </p:txBody>
      </p:sp>
      <p:sp>
        <p:nvSpPr>
          <p:cNvPr id="7" name="Блок-схема: знак завершения 6"/>
          <p:cNvSpPr/>
          <p:nvPr/>
        </p:nvSpPr>
        <p:spPr>
          <a:xfrm>
            <a:off x="4315179" y="3790601"/>
            <a:ext cx="3239506" cy="711200"/>
          </a:xfrm>
          <a:prstGeom prst="flowChartTerminator">
            <a:avLst/>
          </a:prstGeom>
          <a:solidFill>
            <a:schemeClr val="bg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В.В. Верещагин 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Блок-схема: знак завершения 9"/>
          <p:cNvSpPr/>
          <p:nvPr/>
        </p:nvSpPr>
        <p:spPr>
          <a:xfrm>
            <a:off x="7680978" y="3790601"/>
            <a:ext cx="3239506" cy="711200"/>
          </a:xfrm>
          <a:prstGeom prst="flowChartTerminator">
            <a:avLst/>
          </a:prstGeom>
          <a:solidFill>
            <a:schemeClr val="bg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Н.К. Рерих 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Блок-схема: знак завершения 10"/>
          <p:cNvSpPr/>
          <p:nvPr/>
        </p:nvSpPr>
        <p:spPr>
          <a:xfrm>
            <a:off x="5934932" y="4885456"/>
            <a:ext cx="3239506" cy="711200"/>
          </a:xfrm>
          <a:prstGeom prst="flowChartTerminator">
            <a:avLst/>
          </a:prstGeom>
          <a:solidFill>
            <a:schemeClr val="bg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И.К. Айвазовский 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934269" y="1553490"/>
            <a:ext cx="915613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00000"/>
                </a:solidFill>
                <a:latin typeface="Roboto"/>
              </a:rPr>
              <a:t>  Иван Константинович Айвазовский — русский </a:t>
            </a:r>
            <a:r>
              <a:rPr lang="ru-RU" dirty="0" smtClean="0">
                <a:solidFill>
                  <a:srgbClr val="000000"/>
                </a:solidFill>
                <a:latin typeface="Roboto"/>
              </a:rPr>
              <a:t>художник-маринист, </a:t>
            </a:r>
            <a:r>
              <a:rPr lang="ru-RU" dirty="0">
                <a:solidFill>
                  <a:srgbClr val="000000"/>
                </a:solidFill>
                <a:latin typeface="Roboto"/>
              </a:rPr>
              <a:t>коллекционер, меценат</a:t>
            </a:r>
            <a:r>
              <a:rPr lang="ru-RU" dirty="0" smtClean="0">
                <a:solidFill>
                  <a:srgbClr val="000000"/>
                </a:solidFill>
                <a:latin typeface="Roboto"/>
              </a:rPr>
              <a:t>. </a:t>
            </a:r>
            <a:r>
              <a:rPr lang="ru-RU" sz="2000" dirty="0" smtClean="0">
                <a:solidFill>
                  <a:srgbClr val="000000"/>
                </a:solidFill>
              </a:rPr>
              <a:t>Будучи </a:t>
            </a:r>
            <a:r>
              <a:rPr lang="ru-RU" sz="2000" dirty="0">
                <a:solidFill>
                  <a:srgbClr val="000000"/>
                </a:solidFill>
              </a:rPr>
              <a:t>художником с мировой известностью, Иван </a:t>
            </a:r>
            <a:r>
              <a:rPr lang="ru-RU" sz="2000" dirty="0" smtClean="0">
                <a:solidFill>
                  <a:srgbClr val="000000"/>
                </a:solidFill>
              </a:rPr>
              <a:t>Константинович предпочитал </a:t>
            </a:r>
            <a:r>
              <a:rPr lang="ru-RU" sz="2000" dirty="0">
                <a:solidFill>
                  <a:srgbClr val="000000"/>
                </a:solidFill>
              </a:rPr>
              <a:t>жить и работать на своей родине — в Крыму. Айвазовский наиболее известен своими морскими пейзажами, которые составляют больше половины его работ — художник считается одним из величайших маринистов всех времён.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266449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Click="0">
        <p14:ripple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8D08D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Блок-схема: знак завершения 10"/>
          <p:cNvSpPr/>
          <p:nvPr/>
        </p:nvSpPr>
        <p:spPr>
          <a:xfrm>
            <a:off x="4315179" y="3790601"/>
            <a:ext cx="3239506" cy="711200"/>
          </a:xfrm>
          <a:prstGeom prst="flowChartTerminator">
            <a:avLst/>
          </a:prstGeom>
          <a:solidFill>
            <a:schemeClr val="bg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С медведем  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Шеврон 3">
            <a:hlinkClick r:id="" action="ppaction://hlinkshowjump?jump=nextslide"/>
          </p:cNvPr>
          <p:cNvSpPr/>
          <p:nvPr/>
        </p:nvSpPr>
        <p:spPr>
          <a:xfrm>
            <a:off x="11601462" y="6388017"/>
            <a:ext cx="488937" cy="361126"/>
          </a:xfrm>
          <a:prstGeom prst="chevron">
            <a:avLst/>
          </a:prstGeom>
          <a:solidFill>
            <a:srgbClr val="E2C5A8"/>
          </a:solidFill>
          <a:ln w="254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Блок-схема: знак завершения 4"/>
          <p:cNvSpPr/>
          <p:nvPr/>
        </p:nvSpPr>
        <p:spPr>
          <a:xfrm>
            <a:off x="3236686" y="232229"/>
            <a:ext cx="8635999" cy="1190171"/>
          </a:xfrm>
          <a:prstGeom prst="flowChartTerminator">
            <a:avLst/>
          </a:prstGeom>
          <a:solidFill>
            <a:schemeClr val="bg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0062AC"/>
                </a:solidFill>
              </a:rPr>
              <a:t>С каким животным связаны все легенды об этой крымской горе?</a:t>
            </a:r>
          </a:p>
        </p:txBody>
      </p:sp>
      <p:sp>
        <p:nvSpPr>
          <p:cNvPr id="7" name="Блок-схема: знак завершения 6"/>
          <p:cNvSpPr/>
          <p:nvPr/>
        </p:nvSpPr>
        <p:spPr>
          <a:xfrm>
            <a:off x="7686176" y="3790601"/>
            <a:ext cx="3239506" cy="711200"/>
          </a:xfrm>
          <a:prstGeom prst="flowChartTerminator">
            <a:avLst/>
          </a:prstGeom>
          <a:solidFill>
            <a:schemeClr val="bg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Со слоном 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Блок-схема: знак завершения 9"/>
          <p:cNvSpPr/>
          <p:nvPr/>
        </p:nvSpPr>
        <p:spPr>
          <a:xfrm>
            <a:off x="5934932" y="4882421"/>
            <a:ext cx="3239506" cy="711200"/>
          </a:xfrm>
          <a:prstGeom prst="flowChartTerminator">
            <a:avLst/>
          </a:prstGeom>
          <a:solidFill>
            <a:schemeClr val="bg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 С китом    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170" name="Picture 2" descr="https://kvizzi.ru/wp-content/uploads/2022/06/gora-krym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03060" y="1555406"/>
            <a:ext cx="3903250" cy="21021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730388" y="5922249"/>
            <a:ext cx="787107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000000"/>
                </a:solidFill>
              </a:rPr>
              <a:t>Аю-Даг или Медведь-гора  — гора на Южном берегу </a:t>
            </a:r>
            <a:r>
              <a:rPr lang="ru-RU" sz="2000" dirty="0" smtClean="0">
                <a:solidFill>
                  <a:srgbClr val="000000"/>
                </a:solidFill>
              </a:rPr>
              <a:t>Крыма.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30336128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Click="0">
        <p14:ripple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8D08D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Шеврон 3">
            <a:hlinkClick r:id="" action="ppaction://hlinkshowjump?jump=nextslide"/>
          </p:cNvPr>
          <p:cNvSpPr/>
          <p:nvPr/>
        </p:nvSpPr>
        <p:spPr>
          <a:xfrm>
            <a:off x="11601462" y="6388017"/>
            <a:ext cx="488937" cy="361126"/>
          </a:xfrm>
          <a:prstGeom prst="chevron">
            <a:avLst/>
          </a:prstGeom>
          <a:solidFill>
            <a:srgbClr val="E2C5A8"/>
          </a:solidFill>
          <a:ln w="254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Блок-схема: знак завершения 4"/>
          <p:cNvSpPr/>
          <p:nvPr/>
        </p:nvSpPr>
        <p:spPr>
          <a:xfrm>
            <a:off x="3236686" y="232229"/>
            <a:ext cx="8635999" cy="1190171"/>
          </a:xfrm>
          <a:prstGeom prst="flowChartTerminator">
            <a:avLst/>
          </a:prstGeom>
          <a:solidFill>
            <a:schemeClr val="bg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0062AC"/>
                </a:solidFill>
              </a:rPr>
              <a:t>Чем привлекает туристов Кояшское озеро?</a:t>
            </a:r>
          </a:p>
        </p:txBody>
      </p:sp>
      <p:sp>
        <p:nvSpPr>
          <p:cNvPr id="7" name="Блок-схема: знак завершения 6"/>
          <p:cNvSpPr/>
          <p:nvPr/>
        </p:nvSpPr>
        <p:spPr>
          <a:xfrm>
            <a:off x="4315179" y="3790601"/>
            <a:ext cx="3239506" cy="711200"/>
          </a:xfrm>
          <a:prstGeom prst="flowChartTerminator">
            <a:avLst/>
          </a:prstGeom>
          <a:solidFill>
            <a:schemeClr val="bg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700" b="1" dirty="0" smtClean="0">
                <a:solidFill>
                  <a:schemeClr val="accent1">
                    <a:lumMod val="75000"/>
                  </a:schemeClr>
                </a:solidFill>
              </a:rPr>
              <a:t>Кристально </a:t>
            </a:r>
            <a:r>
              <a:rPr lang="ru-RU" sz="2700" b="1" dirty="0">
                <a:solidFill>
                  <a:schemeClr val="accent1">
                    <a:lumMod val="75000"/>
                  </a:schemeClr>
                </a:solidFill>
              </a:rPr>
              <a:t>чистой водой </a:t>
            </a:r>
          </a:p>
        </p:txBody>
      </p:sp>
      <p:sp>
        <p:nvSpPr>
          <p:cNvPr id="10" name="Блок-схема: знак завершения 9"/>
          <p:cNvSpPr/>
          <p:nvPr/>
        </p:nvSpPr>
        <p:spPr>
          <a:xfrm>
            <a:off x="7680978" y="3790601"/>
            <a:ext cx="3239506" cy="711200"/>
          </a:xfrm>
          <a:prstGeom prst="flowChartTerminator">
            <a:avLst/>
          </a:prstGeom>
          <a:solidFill>
            <a:schemeClr val="bg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700" b="1" dirty="0" smtClean="0">
                <a:solidFill>
                  <a:schemeClr val="accent1">
                    <a:lumMod val="75000"/>
                  </a:schemeClr>
                </a:solidFill>
              </a:rPr>
              <a:t>Приятным </a:t>
            </a:r>
            <a:r>
              <a:rPr lang="ru-RU" sz="2700" b="1" dirty="0">
                <a:solidFill>
                  <a:schemeClr val="accent1">
                    <a:lumMod val="75000"/>
                  </a:schemeClr>
                </a:solidFill>
              </a:rPr>
              <a:t>запахом </a:t>
            </a:r>
          </a:p>
        </p:txBody>
      </p:sp>
      <p:sp>
        <p:nvSpPr>
          <p:cNvPr id="11" name="Блок-схема: знак завершения 10"/>
          <p:cNvSpPr/>
          <p:nvPr/>
        </p:nvSpPr>
        <p:spPr>
          <a:xfrm>
            <a:off x="5934932" y="4885456"/>
            <a:ext cx="3239506" cy="711200"/>
          </a:xfrm>
          <a:prstGeom prst="flowChartTerminator">
            <a:avLst/>
          </a:prstGeom>
          <a:solidFill>
            <a:schemeClr val="bg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700" b="1" dirty="0" smtClean="0">
                <a:solidFill>
                  <a:schemeClr val="accent1">
                    <a:lumMod val="75000"/>
                  </a:schemeClr>
                </a:solidFill>
              </a:rPr>
              <a:t>Необычным </a:t>
            </a:r>
            <a:r>
              <a:rPr lang="ru-RU" sz="2700" b="1" dirty="0">
                <a:solidFill>
                  <a:schemeClr val="accent1">
                    <a:lumMod val="75000"/>
                  </a:schemeClr>
                </a:solidFill>
              </a:rPr>
              <a:t>цветом воды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497541" y="5596656"/>
            <a:ext cx="910392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00000"/>
                </a:solidFill>
                <a:latin typeface="Roboto"/>
              </a:rPr>
              <a:t> </a:t>
            </a:r>
            <a:r>
              <a:rPr lang="ru-RU" sz="2000" dirty="0">
                <a:solidFill>
                  <a:srgbClr val="000000"/>
                </a:solidFill>
              </a:rPr>
              <a:t>Кояшское озеро расположено на Восточном берегу Крымского полуострова, между городами Керчь и Феодосия. Озеро привлекает тысячи туристов розовым оттенком воды. Такой цвет воды дают микроскопические водоросли. При фотосинтезе они выделяют красные пигменты, которые и окрашивают воду. </a:t>
            </a:r>
            <a:endParaRPr lang="ru-RU" sz="2000" dirty="0"/>
          </a:p>
        </p:txBody>
      </p:sp>
      <p:pic>
        <p:nvPicPr>
          <p:cNvPr id="8194" name="Picture 2" descr="https://kvizzi.ru/wp-content/uploads/2022/06/kiyakshskoe-ozero-e165536658293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7544"/>
          <a:stretch/>
        </p:blipFill>
        <p:spPr bwMode="auto">
          <a:xfrm>
            <a:off x="5665107" y="1552506"/>
            <a:ext cx="3694454" cy="210798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369735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Click="0">
        <p14:ripple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8D08D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Блок-схема: знак завершения 10"/>
          <p:cNvSpPr/>
          <p:nvPr/>
        </p:nvSpPr>
        <p:spPr>
          <a:xfrm>
            <a:off x="7680978" y="3790601"/>
            <a:ext cx="3239506" cy="711200"/>
          </a:xfrm>
          <a:prstGeom prst="flowChartTerminator">
            <a:avLst/>
          </a:prstGeom>
          <a:solidFill>
            <a:schemeClr val="bg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700" b="1" dirty="0" smtClean="0">
                <a:solidFill>
                  <a:schemeClr val="accent1">
                    <a:lumMod val="75000"/>
                  </a:schemeClr>
                </a:solidFill>
              </a:rPr>
              <a:t>Скала «Золотые ворота»</a:t>
            </a:r>
            <a:endParaRPr lang="ru-RU" sz="27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Шеврон 3">
            <a:hlinkClick r:id="" action="ppaction://hlinkshowjump?jump=nextslide"/>
          </p:cNvPr>
          <p:cNvSpPr/>
          <p:nvPr/>
        </p:nvSpPr>
        <p:spPr>
          <a:xfrm>
            <a:off x="11601462" y="6388017"/>
            <a:ext cx="488937" cy="361126"/>
          </a:xfrm>
          <a:prstGeom prst="chevron">
            <a:avLst/>
          </a:prstGeom>
          <a:solidFill>
            <a:srgbClr val="E2C5A8"/>
          </a:solidFill>
          <a:ln w="254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Блок-схема: знак завершения 4"/>
          <p:cNvSpPr/>
          <p:nvPr/>
        </p:nvSpPr>
        <p:spPr>
          <a:xfrm>
            <a:off x="3236686" y="232229"/>
            <a:ext cx="8635999" cy="1190171"/>
          </a:xfrm>
          <a:prstGeom prst="flowChartTerminator">
            <a:avLst/>
          </a:prstGeom>
          <a:solidFill>
            <a:schemeClr val="bg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62AC"/>
                </a:solidFill>
              </a:rPr>
              <a:t>Какая природная достопримечательность является одной из визитных карточек Крыма?</a:t>
            </a:r>
          </a:p>
        </p:txBody>
      </p:sp>
      <p:sp>
        <p:nvSpPr>
          <p:cNvPr id="7" name="Блок-схема: знак завершения 6"/>
          <p:cNvSpPr/>
          <p:nvPr/>
        </p:nvSpPr>
        <p:spPr>
          <a:xfrm>
            <a:off x="4315179" y="3790601"/>
            <a:ext cx="3239506" cy="711200"/>
          </a:xfrm>
          <a:prstGeom prst="flowChartTerminator">
            <a:avLst/>
          </a:prstGeom>
          <a:solidFill>
            <a:schemeClr val="bg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700" b="1" dirty="0">
                <a:solidFill>
                  <a:schemeClr val="accent1">
                    <a:lumMod val="75000"/>
                  </a:schemeClr>
                </a:solidFill>
              </a:rPr>
              <a:t>Кунгурская пещера</a:t>
            </a:r>
          </a:p>
        </p:txBody>
      </p:sp>
      <p:sp>
        <p:nvSpPr>
          <p:cNvPr id="10" name="Блок-схема: знак завершения 9"/>
          <p:cNvSpPr/>
          <p:nvPr/>
        </p:nvSpPr>
        <p:spPr>
          <a:xfrm>
            <a:off x="5934932" y="4882421"/>
            <a:ext cx="3239506" cy="711200"/>
          </a:xfrm>
          <a:prstGeom prst="flowChartTerminator">
            <a:avLst/>
          </a:prstGeom>
          <a:solidFill>
            <a:schemeClr val="bg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700" b="1" dirty="0">
                <a:solidFill>
                  <a:schemeClr val="accent1">
                    <a:lumMod val="75000"/>
                  </a:schemeClr>
                </a:solidFill>
              </a:rPr>
              <a:t>Урочище </a:t>
            </a:r>
            <a:r>
              <a:rPr lang="ru-RU" sz="2700" b="1" dirty="0" smtClean="0">
                <a:solidFill>
                  <a:schemeClr val="accent1">
                    <a:lumMod val="75000"/>
                  </a:schemeClr>
                </a:solidFill>
              </a:rPr>
              <a:t>«Чарские пески» </a:t>
            </a:r>
            <a:endParaRPr lang="ru-RU" sz="27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9218" name="Picture 2" descr="https://kvizzi.ru/wp-content/uploads/2022/06/zolotye-vorota5-e165537232164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34932" y="1596788"/>
            <a:ext cx="3239506" cy="202237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193845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Click="0">
        <p14:ripple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8D08D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Блок-схема: знак завершения 10"/>
          <p:cNvSpPr/>
          <p:nvPr/>
        </p:nvSpPr>
        <p:spPr>
          <a:xfrm>
            <a:off x="4315179" y="3790601"/>
            <a:ext cx="3239506" cy="711200"/>
          </a:xfrm>
          <a:prstGeom prst="flowChartTerminator">
            <a:avLst/>
          </a:prstGeom>
          <a:solidFill>
            <a:schemeClr val="bg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Старый Крым 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Шеврон 3">
            <a:hlinkClick r:id="" action="ppaction://hlinkshowjump?jump=nextslide"/>
          </p:cNvPr>
          <p:cNvSpPr/>
          <p:nvPr/>
        </p:nvSpPr>
        <p:spPr>
          <a:xfrm>
            <a:off x="11601462" y="6388017"/>
            <a:ext cx="488937" cy="361126"/>
          </a:xfrm>
          <a:prstGeom prst="chevron">
            <a:avLst/>
          </a:prstGeom>
          <a:solidFill>
            <a:srgbClr val="E2C5A8"/>
          </a:solidFill>
          <a:ln w="254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Блок-схема: знак завершения 4"/>
          <p:cNvSpPr/>
          <p:nvPr/>
        </p:nvSpPr>
        <p:spPr>
          <a:xfrm>
            <a:off x="3236686" y="232229"/>
            <a:ext cx="8635999" cy="1190171"/>
          </a:xfrm>
          <a:prstGeom prst="flowChartTerminator">
            <a:avLst/>
          </a:prstGeom>
          <a:solidFill>
            <a:schemeClr val="bg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0062AC"/>
                </a:solidFill>
              </a:rPr>
              <a:t>В каком городе находится дом-музей Александра Грина?</a:t>
            </a:r>
          </a:p>
        </p:txBody>
      </p:sp>
      <p:sp>
        <p:nvSpPr>
          <p:cNvPr id="7" name="Блок-схема: знак завершения 6"/>
          <p:cNvSpPr/>
          <p:nvPr/>
        </p:nvSpPr>
        <p:spPr>
          <a:xfrm>
            <a:off x="7686176" y="3790601"/>
            <a:ext cx="3239506" cy="711200"/>
          </a:xfrm>
          <a:prstGeom prst="flowChartTerminator">
            <a:avLst/>
          </a:prstGeom>
          <a:solidFill>
            <a:schemeClr val="bg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Евпатория  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Блок-схема: знак завершения 9"/>
          <p:cNvSpPr/>
          <p:nvPr/>
        </p:nvSpPr>
        <p:spPr>
          <a:xfrm>
            <a:off x="5934932" y="4882421"/>
            <a:ext cx="3239506" cy="711200"/>
          </a:xfrm>
          <a:prstGeom prst="flowChartTerminator">
            <a:avLst/>
          </a:prstGeom>
          <a:solidFill>
            <a:schemeClr val="bg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Алушта  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44" name="Picture 4" descr="https://kvizzi.ru/wp-content/uploads/2022/06/alex-gri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81024" y="1555845"/>
            <a:ext cx="1547322" cy="209612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13388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Click="0">
        <p14:ripple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8D08D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Блок-схема: знак завершения 10"/>
          <p:cNvSpPr/>
          <p:nvPr/>
        </p:nvSpPr>
        <p:spPr>
          <a:xfrm>
            <a:off x="7680978" y="3790601"/>
            <a:ext cx="3239506" cy="711200"/>
          </a:xfrm>
          <a:prstGeom prst="flowChartTerminator">
            <a:avLst/>
          </a:prstGeom>
          <a:solidFill>
            <a:schemeClr val="bg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>
                <a:solidFill>
                  <a:schemeClr val="accent1">
                    <a:lumMod val="75000"/>
                  </a:schemeClr>
                </a:solidFill>
              </a:rPr>
              <a:t>Никитский ботанический сад</a:t>
            </a:r>
          </a:p>
        </p:txBody>
      </p:sp>
      <p:sp>
        <p:nvSpPr>
          <p:cNvPr id="4" name="Шеврон 3">
            <a:hlinkClick r:id="" action="ppaction://hlinkshowjump?jump=nextslide"/>
          </p:cNvPr>
          <p:cNvSpPr/>
          <p:nvPr/>
        </p:nvSpPr>
        <p:spPr>
          <a:xfrm>
            <a:off x="11601462" y="6388017"/>
            <a:ext cx="488937" cy="361126"/>
          </a:xfrm>
          <a:prstGeom prst="chevron">
            <a:avLst/>
          </a:prstGeom>
          <a:solidFill>
            <a:srgbClr val="E2C5A8"/>
          </a:solidFill>
          <a:ln w="254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Блок-схема: знак завершения 4"/>
          <p:cNvSpPr/>
          <p:nvPr/>
        </p:nvSpPr>
        <p:spPr>
          <a:xfrm>
            <a:off x="3236686" y="232229"/>
            <a:ext cx="8635999" cy="1190171"/>
          </a:xfrm>
          <a:prstGeom prst="flowChartTerminator">
            <a:avLst/>
          </a:prstGeom>
          <a:solidFill>
            <a:schemeClr val="bg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0062AC"/>
                </a:solidFill>
              </a:rPr>
              <a:t>Какой государственный ботанический сад находится в Ялте?</a:t>
            </a:r>
          </a:p>
        </p:txBody>
      </p:sp>
      <p:sp>
        <p:nvSpPr>
          <p:cNvPr id="7" name="Блок-схема: знак завершения 6"/>
          <p:cNvSpPr/>
          <p:nvPr/>
        </p:nvSpPr>
        <p:spPr>
          <a:xfrm>
            <a:off x="4315179" y="3790601"/>
            <a:ext cx="3239506" cy="711200"/>
          </a:xfrm>
          <a:prstGeom prst="flowChartTerminator">
            <a:avLst/>
          </a:prstGeom>
          <a:solidFill>
            <a:schemeClr val="bg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>
                <a:solidFill>
                  <a:schemeClr val="accent1">
                    <a:lumMod val="75000"/>
                  </a:schemeClr>
                </a:solidFill>
              </a:rPr>
              <a:t>Ботанический сад Петра Великого</a:t>
            </a:r>
          </a:p>
        </p:txBody>
      </p:sp>
      <p:sp>
        <p:nvSpPr>
          <p:cNvPr id="10" name="Блок-схема: знак завершения 9"/>
          <p:cNvSpPr/>
          <p:nvPr/>
        </p:nvSpPr>
        <p:spPr>
          <a:xfrm>
            <a:off x="5934932" y="4882421"/>
            <a:ext cx="3239506" cy="711200"/>
          </a:xfrm>
          <a:prstGeom prst="flowChartTerminator">
            <a:avLst/>
          </a:prstGeom>
          <a:solidFill>
            <a:schemeClr val="bg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</a:rPr>
              <a:t>Ботанический </a:t>
            </a:r>
            <a:r>
              <a:rPr lang="ru-RU" sz="2200" b="1" dirty="0">
                <a:solidFill>
                  <a:schemeClr val="accent1">
                    <a:lumMod val="75000"/>
                  </a:schemeClr>
                </a:solidFill>
              </a:rPr>
              <a:t>сад </a:t>
            </a:r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</a:rPr>
              <a:t>           им</a:t>
            </a:r>
            <a:r>
              <a:rPr lang="ru-RU" sz="2200" b="1" dirty="0">
                <a:solidFill>
                  <a:schemeClr val="accent1">
                    <a:lumMod val="75000"/>
                  </a:schemeClr>
                </a:solidFill>
              </a:rPr>
              <a:t>. Н.В. Цицина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538484" y="1470989"/>
            <a:ext cx="955343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000000"/>
                </a:solidFill>
              </a:rPr>
              <a:t>В ботаническом саду представлено </a:t>
            </a:r>
            <a:r>
              <a:rPr lang="ru-RU" sz="2000" dirty="0">
                <a:solidFill>
                  <a:srgbClr val="000000"/>
                </a:solidFill>
              </a:rPr>
              <a:t>великое разнообразие плодовых деревьев персика, хурмы, граната, яблок, инжира, черешни и многих других деревьев. А если говорить о цветах, то, например, тюльпанов здесь 150 видов, а розовая коллекция достигает двух тысяч. Здесь можно встретить растения из Азии, Калифорнии, Кавказа, Новой Зеландии и даже Африки.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7738545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Click="0">
        <p14:ripple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8D08D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Блок-схема: знак завершения 10"/>
          <p:cNvSpPr/>
          <p:nvPr/>
        </p:nvSpPr>
        <p:spPr>
          <a:xfrm>
            <a:off x="4315179" y="3790601"/>
            <a:ext cx="3239506" cy="711200"/>
          </a:xfrm>
          <a:prstGeom prst="flowChartTerminator">
            <a:avLst/>
          </a:prstGeom>
          <a:solidFill>
            <a:schemeClr val="bg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Белая скала</a:t>
            </a:r>
          </a:p>
        </p:txBody>
      </p:sp>
      <p:sp>
        <p:nvSpPr>
          <p:cNvPr id="4" name="Шеврон 3">
            <a:hlinkClick r:id="" action="ppaction://hlinkshowjump?jump=nextslide"/>
          </p:cNvPr>
          <p:cNvSpPr/>
          <p:nvPr/>
        </p:nvSpPr>
        <p:spPr>
          <a:xfrm>
            <a:off x="11601462" y="6388017"/>
            <a:ext cx="488937" cy="361126"/>
          </a:xfrm>
          <a:prstGeom prst="chevron">
            <a:avLst/>
          </a:prstGeom>
          <a:solidFill>
            <a:srgbClr val="E2C5A8"/>
          </a:solidFill>
          <a:ln w="254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Блок-схема: знак завершения 4"/>
          <p:cNvSpPr/>
          <p:nvPr/>
        </p:nvSpPr>
        <p:spPr>
          <a:xfrm>
            <a:off x="3236686" y="232229"/>
            <a:ext cx="8635999" cy="1190171"/>
          </a:xfrm>
          <a:prstGeom prst="flowChartTerminator">
            <a:avLst/>
          </a:prstGeom>
          <a:solidFill>
            <a:schemeClr val="bg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b="1" dirty="0">
                <a:solidFill>
                  <a:srgbClr val="0062AC"/>
                </a:solidFill>
              </a:rPr>
              <a:t>В силу своей необычной «внешности» эта скала неоднократно попадала на экраны телевизоров. Назовите эту знаменитую крымскую </a:t>
            </a:r>
            <a:r>
              <a:rPr lang="ru-RU" sz="2600" b="1" dirty="0" smtClean="0">
                <a:solidFill>
                  <a:srgbClr val="0062AC"/>
                </a:solidFill>
              </a:rPr>
              <a:t>скалу</a:t>
            </a:r>
            <a:endParaRPr lang="ru-RU" sz="2600" b="1" dirty="0">
              <a:solidFill>
                <a:srgbClr val="0062AC"/>
              </a:solidFill>
            </a:endParaRPr>
          </a:p>
        </p:txBody>
      </p:sp>
      <p:sp>
        <p:nvSpPr>
          <p:cNvPr id="7" name="Блок-схема: знак завершения 6"/>
          <p:cNvSpPr/>
          <p:nvPr/>
        </p:nvSpPr>
        <p:spPr>
          <a:xfrm>
            <a:off x="7686176" y="3790601"/>
            <a:ext cx="3239506" cy="711200"/>
          </a:xfrm>
          <a:prstGeom prst="flowChartTerminator">
            <a:avLst/>
          </a:prstGeom>
          <a:solidFill>
            <a:schemeClr val="bg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Башня Дьявола  </a:t>
            </a:r>
          </a:p>
        </p:txBody>
      </p:sp>
      <p:sp>
        <p:nvSpPr>
          <p:cNvPr id="10" name="Блок-схема: знак завершения 9"/>
          <p:cNvSpPr/>
          <p:nvPr/>
        </p:nvSpPr>
        <p:spPr>
          <a:xfrm>
            <a:off x="5934932" y="4882421"/>
            <a:ext cx="3239506" cy="711200"/>
          </a:xfrm>
          <a:prstGeom prst="flowChartTerminator">
            <a:avLst/>
          </a:prstGeom>
          <a:solidFill>
            <a:schemeClr val="bg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Скала Афродиты   </a:t>
            </a:r>
          </a:p>
        </p:txBody>
      </p:sp>
      <p:pic>
        <p:nvPicPr>
          <p:cNvPr id="11266" name="Picture 2" descr="https://kvizzi.ru/wp-content/uploads/2022/06/skala-e165539575646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32310" y="1569493"/>
            <a:ext cx="3142128" cy="209176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299698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Click="0">
        <p14:ripple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8D08D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Блок-схема: знак завершения 10"/>
          <p:cNvSpPr/>
          <p:nvPr/>
        </p:nvSpPr>
        <p:spPr>
          <a:xfrm>
            <a:off x="4315179" y="3790601"/>
            <a:ext cx="3239506" cy="711200"/>
          </a:xfrm>
          <a:prstGeom prst="flowChartTerminator">
            <a:avLst/>
          </a:prstGeom>
          <a:solidFill>
            <a:schemeClr val="bg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Севастопольская 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Шеврон 3">
            <a:hlinkClick r:id="" action="ppaction://hlinkshowjump?jump=nextslide"/>
          </p:cNvPr>
          <p:cNvSpPr/>
          <p:nvPr/>
        </p:nvSpPr>
        <p:spPr>
          <a:xfrm>
            <a:off x="11601462" y="6388017"/>
            <a:ext cx="488937" cy="361126"/>
          </a:xfrm>
          <a:prstGeom prst="chevron">
            <a:avLst/>
          </a:prstGeom>
          <a:solidFill>
            <a:srgbClr val="E2C5A8"/>
          </a:solidFill>
          <a:ln w="254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Блок-схема: знак завершения 4"/>
          <p:cNvSpPr/>
          <p:nvPr/>
        </p:nvSpPr>
        <p:spPr>
          <a:xfrm>
            <a:off x="3236686" y="232229"/>
            <a:ext cx="8635999" cy="1190171"/>
          </a:xfrm>
          <a:prstGeom prst="flowChartTerminator">
            <a:avLst/>
          </a:prstGeom>
          <a:solidFill>
            <a:schemeClr val="bg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0062AC"/>
                </a:solidFill>
              </a:rPr>
              <a:t>Какая бухта является самой большой в Крыму?</a:t>
            </a:r>
          </a:p>
        </p:txBody>
      </p:sp>
      <p:sp>
        <p:nvSpPr>
          <p:cNvPr id="7" name="Блок-схема: знак завершения 6"/>
          <p:cNvSpPr/>
          <p:nvPr/>
        </p:nvSpPr>
        <p:spPr>
          <a:xfrm>
            <a:off x="7686176" y="3790601"/>
            <a:ext cx="3239506" cy="711200"/>
          </a:xfrm>
          <a:prstGeom prst="flowChartTerminator">
            <a:avLst/>
          </a:prstGeom>
          <a:solidFill>
            <a:schemeClr val="bg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Евпаторийская 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Блок-схема: знак завершения 9"/>
          <p:cNvSpPr/>
          <p:nvPr/>
        </p:nvSpPr>
        <p:spPr>
          <a:xfrm>
            <a:off x="5934932" y="4882421"/>
            <a:ext cx="3239506" cy="711200"/>
          </a:xfrm>
          <a:prstGeom prst="flowChartTerminator">
            <a:avLst/>
          </a:prstGeom>
          <a:solidFill>
            <a:schemeClr val="bg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Судакская 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2290" name="Picture 2" descr="Что посмотреть в Севастополе летом? Интересные места за 1 день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4663"/>
          <a:stretch/>
        </p:blipFill>
        <p:spPr bwMode="auto">
          <a:xfrm>
            <a:off x="6168788" y="1635613"/>
            <a:ext cx="2770496" cy="199778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334890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Click="0">
        <p14:ripple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8D08D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Блок-схема: знак завершения 10"/>
          <p:cNvSpPr/>
          <p:nvPr/>
        </p:nvSpPr>
        <p:spPr>
          <a:xfrm>
            <a:off x="7680978" y="3790601"/>
            <a:ext cx="3239506" cy="711200"/>
          </a:xfrm>
          <a:prstGeom prst="flowChartTerminator">
            <a:avLst/>
          </a:prstGeom>
          <a:solidFill>
            <a:schemeClr val="bg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700" b="1" dirty="0" smtClean="0">
                <a:solidFill>
                  <a:schemeClr val="accent1">
                    <a:lumMod val="75000"/>
                  </a:schemeClr>
                </a:solidFill>
              </a:rPr>
              <a:t>Ласточкино гнездо </a:t>
            </a:r>
            <a:endParaRPr lang="ru-RU" sz="27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Шеврон 3">
            <a:hlinkClick r:id="" action="ppaction://hlinkshowjump?jump=nextslide"/>
          </p:cNvPr>
          <p:cNvSpPr/>
          <p:nvPr/>
        </p:nvSpPr>
        <p:spPr>
          <a:xfrm>
            <a:off x="11601462" y="6388017"/>
            <a:ext cx="488937" cy="361126"/>
          </a:xfrm>
          <a:prstGeom prst="chevron">
            <a:avLst/>
          </a:prstGeom>
          <a:solidFill>
            <a:srgbClr val="E2C5A8"/>
          </a:solidFill>
          <a:ln w="254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Блок-схема: знак завершения 4"/>
          <p:cNvSpPr/>
          <p:nvPr/>
        </p:nvSpPr>
        <p:spPr>
          <a:xfrm>
            <a:off x="3236686" y="232229"/>
            <a:ext cx="8635999" cy="1190171"/>
          </a:xfrm>
          <a:prstGeom prst="flowChartTerminator">
            <a:avLst/>
          </a:prstGeom>
          <a:solidFill>
            <a:schemeClr val="bg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500" b="1" dirty="0">
                <a:solidFill>
                  <a:srgbClr val="0062AC"/>
                </a:solidFill>
              </a:rPr>
              <a:t>Какой памятник архитектуры и истории, расположен на отвесной 40-метровой Аврориной скале мыса </a:t>
            </a:r>
            <a:endParaRPr lang="ru-RU" sz="2500" b="1" dirty="0" smtClean="0">
              <a:solidFill>
                <a:srgbClr val="0062AC"/>
              </a:solidFill>
            </a:endParaRPr>
          </a:p>
          <a:p>
            <a:pPr algn="ctr"/>
            <a:r>
              <a:rPr lang="ru-RU" sz="2500" b="1" dirty="0" smtClean="0">
                <a:solidFill>
                  <a:srgbClr val="0062AC"/>
                </a:solidFill>
              </a:rPr>
              <a:t>Ай-</a:t>
            </a:r>
            <a:r>
              <a:rPr lang="ru-RU" sz="2500" b="1" dirty="0" err="1" smtClean="0">
                <a:solidFill>
                  <a:srgbClr val="0062AC"/>
                </a:solidFill>
              </a:rPr>
              <a:t>Тодор</a:t>
            </a:r>
            <a:r>
              <a:rPr lang="ru-RU" sz="2500" b="1" dirty="0" smtClean="0">
                <a:solidFill>
                  <a:srgbClr val="0062AC"/>
                </a:solidFill>
              </a:rPr>
              <a:t> на </a:t>
            </a:r>
            <a:r>
              <a:rPr lang="ru-RU" sz="2500" b="1" dirty="0">
                <a:solidFill>
                  <a:srgbClr val="0062AC"/>
                </a:solidFill>
              </a:rPr>
              <a:t>южном берегу Крыма?</a:t>
            </a:r>
          </a:p>
        </p:txBody>
      </p:sp>
      <p:sp>
        <p:nvSpPr>
          <p:cNvPr id="7" name="Блок-схема: знак завершения 6"/>
          <p:cNvSpPr/>
          <p:nvPr/>
        </p:nvSpPr>
        <p:spPr>
          <a:xfrm>
            <a:off x="4315179" y="3790601"/>
            <a:ext cx="3239506" cy="711200"/>
          </a:xfrm>
          <a:prstGeom prst="flowChartTerminator">
            <a:avLst/>
          </a:prstGeom>
          <a:solidFill>
            <a:schemeClr val="bg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700" b="1" dirty="0" smtClean="0">
                <a:solidFill>
                  <a:schemeClr val="accent1">
                    <a:lumMod val="75000"/>
                  </a:schemeClr>
                </a:solidFill>
              </a:rPr>
              <a:t>Воронцовский дворец </a:t>
            </a:r>
            <a:endParaRPr lang="ru-RU" sz="27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Блок-схема: знак завершения 9"/>
          <p:cNvSpPr/>
          <p:nvPr/>
        </p:nvSpPr>
        <p:spPr>
          <a:xfrm>
            <a:off x="5934932" y="4882421"/>
            <a:ext cx="3239506" cy="711200"/>
          </a:xfrm>
          <a:prstGeom prst="flowChartTerminator">
            <a:avLst/>
          </a:prstGeom>
          <a:solidFill>
            <a:schemeClr val="bg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700" b="1" dirty="0" smtClean="0">
                <a:solidFill>
                  <a:schemeClr val="accent1">
                    <a:lumMod val="75000"/>
                  </a:schemeClr>
                </a:solidFill>
              </a:rPr>
              <a:t>Генуэзская крепость  </a:t>
            </a:r>
            <a:endParaRPr lang="ru-RU" sz="27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3314" name="Picture 2" descr="https://avatars.mds.yandex.net/get-forms/1661541/64785f7c7b2766562ac4d9e1d7669dc4/720x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7114" r="34848" b="8019"/>
          <a:stretch/>
        </p:blipFill>
        <p:spPr bwMode="auto">
          <a:xfrm>
            <a:off x="6250675" y="1569493"/>
            <a:ext cx="2687344" cy="205873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555099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Click="0">
        <p14:ripple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8D08D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Блок-схема: знак завершения 10"/>
          <p:cNvSpPr/>
          <p:nvPr/>
        </p:nvSpPr>
        <p:spPr>
          <a:xfrm>
            <a:off x="7680978" y="3790601"/>
            <a:ext cx="3239506" cy="711200"/>
          </a:xfrm>
          <a:prstGeom prst="flowChartTerminator">
            <a:avLst/>
          </a:prstGeom>
          <a:solidFill>
            <a:schemeClr val="bg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Таврия 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Шеврон 3">
            <a:hlinkClick r:id="" action="ppaction://hlinkshowjump?jump=nextslide"/>
          </p:cNvPr>
          <p:cNvSpPr/>
          <p:nvPr/>
        </p:nvSpPr>
        <p:spPr>
          <a:xfrm>
            <a:off x="11601462" y="6388017"/>
            <a:ext cx="488937" cy="361126"/>
          </a:xfrm>
          <a:prstGeom prst="chevron">
            <a:avLst/>
          </a:prstGeom>
          <a:solidFill>
            <a:srgbClr val="E2C5A8"/>
          </a:solidFill>
          <a:ln w="254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Блок-схема: знак завершения 4"/>
          <p:cNvSpPr/>
          <p:nvPr/>
        </p:nvSpPr>
        <p:spPr>
          <a:xfrm>
            <a:off x="3236686" y="232229"/>
            <a:ext cx="8635999" cy="1190171"/>
          </a:xfrm>
          <a:prstGeom prst="flowChartTerminator">
            <a:avLst/>
          </a:prstGeom>
          <a:solidFill>
            <a:schemeClr val="bg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62AC"/>
                </a:solidFill>
              </a:rPr>
              <a:t>Как назывался Крымский полуостров до присоединения к России в 1783 году?</a:t>
            </a:r>
            <a:endParaRPr lang="ru-RU" sz="3200" b="1" dirty="0">
              <a:solidFill>
                <a:srgbClr val="0062AC"/>
              </a:solidFill>
            </a:endParaRPr>
          </a:p>
        </p:txBody>
      </p:sp>
      <p:sp>
        <p:nvSpPr>
          <p:cNvPr id="7" name="Блок-схема: знак завершения 6"/>
          <p:cNvSpPr/>
          <p:nvPr/>
        </p:nvSpPr>
        <p:spPr>
          <a:xfrm>
            <a:off x="4315179" y="3790601"/>
            <a:ext cx="3239506" cy="711200"/>
          </a:xfrm>
          <a:prstGeom prst="flowChartTerminator">
            <a:avLst/>
          </a:prstGeom>
          <a:solidFill>
            <a:schemeClr val="bg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Таврида 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Блок-схема: знак завершения 9"/>
          <p:cNvSpPr/>
          <p:nvPr/>
        </p:nvSpPr>
        <p:spPr>
          <a:xfrm>
            <a:off x="5934932" y="4882421"/>
            <a:ext cx="3239506" cy="711200"/>
          </a:xfrm>
          <a:prstGeom prst="flowChartTerminator">
            <a:avLst/>
          </a:prstGeom>
          <a:solidFill>
            <a:schemeClr val="bg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Скифия 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138853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Click="0">
        <p14:ripple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8D08D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Блок-схема: знак завершения 10"/>
          <p:cNvSpPr/>
          <p:nvPr/>
        </p:nvSpPr>
        <p:spPr>
          <a:xfrm>
            <a:off x="5934932" y="5974241"/>
            <a:ext cx="3239506" cy="711200"/>
          </a:xfrm>
          <a:prstGeom prst="flowChartTerminator">
            <a:avLst/>
          </a:prstGeom>
          <a:solidFill>
            <a:schemeClr val="bg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Все ответы верны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Шеврон 3">
            <a:hlinkClick r:id="" action="ppaction://hlinkshowjump?jump=nextslide"/>
          </p:cNvPr>
          <p:cNvSpPr/>
          <p:nvPr/>
        </p:nvSpPr>
        <p:spPr>
          <a:xfrm>
            <a:off x="11601462" y="6388017"/>
            <a:ext cx="488937" cy="361126"/>
          </a:xfrm>
          <a:prstGeom prst="chevron">
            <a:avLst/>
          </a:prstGeom>
          <a:solidFill>
            <a:srgbClr val="E2C5A8"/>
          </a:solidFill>
          <a:ln w="254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Блок-схема: знак завершения 4"/>
          <p:cNvSpPr/>
          <p:nvPr/>
        </p:nvSpPr>
        <p:spPr>
          <a:xfrm>
            <a:off x="3236686" y="232229"/>
            <a:ext cx="8635999" cy="1190171"/>
          </a:xfrm>
          <a:prstGeom prst="flowChartTerminator">
            <a:avLst/>
          </a:prstGeom>
          <a:solidFill>
            <a:schemeClr val="bg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0062AC"/>
                </a:solidFill>
              </a:rPr>
              <a:t>Какие языки являются государственными в Крыму?</a:t>
            </a:r>
          </a:p>
        </p:txBody>
      </p:sp>
      <p:sp>
        <p:nvSpPr>
          <p:cNvPr id="7" name="Блок-схема: знак завершения 6"/>
          <p:cNvSpPr/>
          <p:nvPr/>
        </p:nvSpPr>
        <p:spPr>
          <a:xfrm>
            <a:off x="7686176" y="3790601"/>
            <a:ext cx="3239506" cy="711200"/>
          </a:xfrm>
          <a:prstGeom prst="flowChartTerminator">
            <a:avLst/>
          </a:prstGeom>
          <a:solidFill>
            <a:schemeClr val="bg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Украинский 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Блок-схема: знак завершения 9"/>
          <p:cNvSpPr/>
          <p:nvPr/>
        </p:nvSpPr>
        <p:spPr>
          <a:xfrm>
            <a:off x="5934932" y="4882421"/>
            <a:ext cx="3239506" cy="711200"/>
          </a:xfrm>
          <a:prstGeom prst="flowChartTerminator">
            <a:avLst/>
          </a:prstGeom>
          <a:solidFill>
            <a:schemeClr val="bg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Крымско-татарский 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Блок-схема: знак завершения 8"/>
          <p:cNvSpPr/>
          <p:nvPr/>
        </p:nvSpPr>
        <p:spPr>
          <a:xfrm>
            <a:off x="4315179" y="3790601"/>
            <a:ext cx="3239506" cy="711200"/>
          </a:xfrm>
          <a:prstGeom prst="flowChartTerminator">
            <a:avLst/>
          </a:prstGeom>
          <a:solidFill>
            <a:schemeClr val="bg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Русский 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4338" name="Picture 2" descr="https://avatars.mds.yandex.net/get-forms/6197807/fcff62e3e31544cd63697846e439796a/720x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64177" y="1651378"/>
            <a:ext cx="2981015" cy="198734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059596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Click="0">
        <p14:ripple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8D08D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Блок-схема: знак завершения 10"/>
          <p:cNvSpPr/>
          <p:nvPr/>
        </p:nvSpPr>
        <p:spPr>
          <a:xfrm>
            <a:off x="7680978" y="3790601"/>
            <a:ext cx="3239506" cy="711200"/>
          </a:xfrm>
          <a:prstGeom prst="flowChartTerminator">
            <a:avLst/>
          </a:prstGeom>
          <a:solidFill>
            <a:schemeClr val="bg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 smtClean="0">
                <a:solidFill>
                  <a:schemeClr val="accent1">
                    <a:lumMod val="75000"/>
                  </a:schemeClr>
                </a:solidFill>
              </a:rPr>
              <a:t>Сасык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-Сиваш 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Шеврон 3">
            <a:hlinkClick r:id="" action="ppaction://hlinkshowjump?jump=nextslide"/>
          </p:cNvPr>
          <p:cNvSpPr/>
          <p:nvPr/>
        </p:nvSpPr>
        <p:spPr>
          <a:xfrm>
            <a:off x="11601462" y="6388017"/>
            <a:ext cx="488937" cy="361126"/>
          </a:xfrm>
          <a:prstGeom prst="chevron">
            <a:avLst/>
          </a:prstGeom>
          <a:solidFill>
            <a:srgbClr val="E2C5A8"/>
          </a:solidFill>
          <a:ln w="254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Блок-схема: знак завершения 4"/>
          <p:cNvSpPr/>
          <p:nvPr/>
        </p:nvSpPr>
        <p:spPr>
          <a:xfrm>
            <a:off x="3236686" y="232229"/>
            <a:ext cx="8635999" cy="1190171"/>
          </a:xfrm>
          <a:prstGeom prst="flowChartTerminator">
            <a:avLst/>
          </a:prstGeom>
          <a:solidFill>
            <a:schemeClr val="bg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0062AC"/>
                </a:solidFill>
              </a:rPr>
              <a:t> </a:t>
            </a:r>
            <a:r>
              <a:rPr lang="ru-RU" sz="3200" b="1" dirty="0" smtClean="0">
                <a:solidFill>
                  <a:srgbClr val="0062AC"/>
                </a:solidFill>
              </a:rPr>
              <a:t>Назовите самое </a:t>
            </a:r>
            <a:r>
              <a:rPr lang="ru-RU" sz="3200" b="1" dirty="0">
                <a:solidFill>
                  <a:srgbClr val="0062AC"/>
                </a:solidFill>
              </a:rPr>
              <a:t>большое озеро </a:t>
            </a:r>
            <a:r>
              <a:rPr lang="ru-RU" sz="3200" b="1" dirty="0" smtClean="0">
                <a:solidFill>
                  <a:srgbClr val="0062AC"/>
                </a:solidFill>
              </a:rPr>
              <a:t>полуострова Крым</a:t>
            </a:r>
            <a:endParaRPr lang="ru-RU" sz="3200" b="1" dirty="0">
              <a:solidFill>
                <a:srgbClr val="0062AC"/>
              </a:solidFill>
            </a:endParaRPr>
          </a:p>
        </p:txBody>
      </p:sp>
      <p:sp>
        <p:nvSpPr>
          <p:cNvPr id="7" name="Блок-схема: знак завершения 6"/>
          <p:cNvSpPr/>
          <p:nvPr/>
        </p:nvSpPr>
        <p:spPr>
          <a:xfrm>
            <a:off x="4315179" y="3790601"/>
            <a:ext cx="3239506" cy="711200"/>
          </a:xfrm>
          <a:prstGeom prst="flowChartTerminator">
            <a:avLst/>
          </a:prstGeom>
          <a:solidFill>
            <a:schemeClr val="bg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Сакское 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Блок-схема: знак завершения 9"/>
          <p:cNvSpPr/>
          <p:nvPr/>
        </p:nvSpPr>
        <p:spPr>
          <a:xfrm>
            <a:off x="5934932" y="4882421"/>
            <a:ext cx="3239506" cy="711200"/>
          </a:xfrm>
          <a:prstGeom prst="flowChartTerminator">
            <a:avLst/>
          </a:prstGeom>
          <a:solidFill>
            <a:schemeClr val="bg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Чокрак 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6" name="Picture 2" descr="https://upload.wikimedia.org/wikipedia/commons/thumb/1/16/Sasyk_ozero.png/300px-Sasyk_ozer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10903" y="1594876"/>
            <a:ext cx="3287564" cy="200541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053706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Click="0">
        <p14:ripple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8D08D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Шеврон 3">
            <a:hlinkClick r:id="" action="ppaction://hlinkshowjump?jump=nextslide"/>
          </p:cNvPr>
          <p:cNvSpPr/>
          <p:nvPr/>
        </p:nvSpPr>
        <p:spPr>
          <a:xfrm>
            <a:off x="11601462" y="6388017"/>
            <a:ext cx="488937" cy="361126"/>
          </a:xfrm>
          <a:prstGeom prst="chevron">
            <a:avLst/>
          </a:prstGeom>
          <a:solidFill>
            <a:srgbClr val="E2C5A8"/>
          </a:solidFill>
          <a:ln w="254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Блок-схема: знак завершения 4"/>
          <p:cNvSpPr/>
          <p:nvPr/>
        </p:nvSpPr>
        <p:spPr>
          <a:xfrm>
            <a:off x="3236686" y="232229"/>
            <a:ext cx="8635999" cy="1190171"/>
          </a:xfrm>
          <a:prstGeom prst="flowChartTerminator">
            <a:avLst/>
          </a:prstGeom>
          <a:solidFill>
            <a:schemeClr val="bg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0062AC"/>
                </a:solidFill>
              </a:rPr>
              <a:t>Какой город является родиной Черноморского флота? </a:t>
            </a:r>
          </a:p>
        </p:txBody>
      </p:sp>
      <p:sp>
        <p:nvSpPr>
          <p:cNvPr id="10" name="Блок-схема: знак завершения 9"/>
          <p:cNvSpPr/>
          <p:nvPr/>
        </p:nvSpPr>
        <p:spPr>
          <a:xfrm>
            <a:off x="5009241" y="4148919"/>
            <a:ext cx="5090888" cy="1160059"/>
          </a:xfrm>
          <a:prstGeom prst="flowChartTerminator">
            <a:avLst/>
          </a:prstGeom>
          <a:solidFill>
            <a:schemeClr val="bg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Севастополь</a:t>
            </a:r>
            <a:endParaRPr lang="ru-RU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948579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Click="0">
        <p14:ripple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Блок-схема: знак завершения 4"/>
          <p:cNvSpPr/>
          <p:nvPr/>
        </p:nvSpPr>
        <p:spPr>
          <a:xfrm>
            <a:off x="3236686" y="232229"/>
            <a:ext cx="8635999" cy="1190171"/>
          </a:xfrm>
          <a:prstGeom prst="flowChartTerminator">
            <a:avLst/>
          </a:prstGeom>
          <a:solidFill>
            <a:schemeClr val="bg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62AC"/>
                </a:solidFill>
              </a:rPr>
              <a:t>Назовите поэтов и писателей, в </a:t>
            </a:r>
            <a:r>
              <a:rPr lang="ru-RU" sz="2800" b="1" dirty="0" smtClean="0">
                <a:solidFill>
                  <a:srgbClr val="0062AC"/>
                </a:solidFill>
              </a:rPr>
              <a:t>чьём </a:t>
            </a:r>
          </a:p>
          <a:p>
            <a:pPr algn="ctr"/>
            <a:r>
              <a:rPr lang="ru-RU" sz="2800" b="1" dirty="0" smtClean="0">
                <a:solidFill>
                  <a:srgbClr val="0062AC"/>
                </a:solidFill>
              </a:rPr>
              <a:t>творчестве </a:t>
            </a:r>
            <a:r>
              <a:rPr lang="ru-RU" sz="2800" b="1" dirty="0">
                <a:solidFill>
                  <a:srgbClr val="0062AC"/>
                </a:solidFill>
              </a:rPr>
              <a:t>отразились основные мотивы, темы и красоты Крымского </a:t>
            </a:r>
            <a:r>
              <a:rPr lang="ru-RU" sz="2800" b="1" dirty="0" smtClean="0">
                <a:solidFill>
                  <a:srgbClr val="0062AC"/>
                </a:solidFill>
              </a:rPr>
              <a:t>полуострова</a:t>
            </a:r>
            <a:endParaRPr lang="ru-RU" sz="2800" b="1" dirty="0">
              <a:solidFill>
                <a:srgbClr val="0062AC"/>
              </a:solidFill>
            </a:endParaRPr>
          </a:p>
        </p:txBody>
      </p:sp>
      <p:sp>
        <p:nvSpPr>
          <p:cNvPr id="10" name="Блок-схема: знак завершения 9"/>
          <p:cNvSpPr/>
          <p:nvPr/>
        </p:nvSpPr>
        <p:spPr>
          <a:xfrm>
            <a:off x="5009241" y="4148919"/>
            <a:ext cx="5090888" cy="1160059"/>
          </a:xfrm>
          <a:prstGeom prst="flowChartTerminator">
            <a:avLst/>
          </a:prstGeom>
          <a:solidFill>
            <a:schemeClr val="bg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>
                <a:solidFill>
                  <a:schemeClr val="accent1">
                    <a:lumMod val="75000"/>
                  </a:schemeClr>
                </a:solidFill>
              </a:rPr>
              <a:t>А.С. Пушкин, Л.Н. </a:t>
            </a:r>
            <a:r>
              <a:rPr lang="ru-RU" sz="3000" b="1" dirty="0" smtClean="0">
                <a:solidFill>
                  <a:schemeClr val="accent1">
                    <a:lumMod val="75000"/>
                  </a:schemeClr>
                </a:solidFill>
              </a:rPr>
              <a:t>Толстой, М.Ю</a:t>
            </a:r>
            <a:r>
              <a:rPr lang="ru-RU" sz="3000" b="1" dirty="0">
                <a:solidFill>
                  <a:schemeClr val="accent1">
                    <a:lumMod val="75000"/>
                  </a:schemeClr>
                </a:solidFill>
              </a:rPr>
              <a:t>. </a:t>
            </a:r>
            <a:r>
              <a:rPr lang="ru-RU" sz="3000" b="1" dirty="0" smtClean="0">
                <a:solidFill>
                  <a:schemeClr val="accent1">
                    <a:lumMod val="75000"/>
                  </a:schemeClr>
                </a:solidFill>
              </a:rPr>
              <a:t>Лермонтов</a:t>
            </a:r>
            <a:r>
              <a:rPr lang="ru-RU" sz="3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</p:txBody>
      </p:sp>
      <p:pic>
        <p:nvPicPr>
          <p:cNvPr id="6" name="Рисунок 5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586949" y="6301963"/>
            <a:ext cx="477671" cy="477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17971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Click="0">
        <p14:ripple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8058" y="0"/>
            <a:ext cx="93326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ln>
                  <a:solidFill>
                    <a:srgbClr val="0070C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Источники информации</a:t>
            </a:r>
            <a:endParaRPr lang="ru-RU" sz="6000" b="1" dirty="0">
              <a:ln>
                <a:solidFill>
                  <a:srgbClr val="0070C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715904" y="1015663"/>
            <a:ext cx="9214839" cy="35500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4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https://krot.info/fony/51071-fon-s-krymom-dlja-prezentacii-65-foto.html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400" u="sng" dirty="0" smtClean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</a:t>
            </a:r>
            <a:r>
              <a:rPr lang="ru-RU" sz="14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://cdn.culture.ru/images/d35e07cd-a6a5-5197-9220-fa4611f3dc17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400" u="sng" dirty="0" smtClean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</a:t>
            </a:r>
            <a:r>
              <a:rPr lang="ru-RU" sz="14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://</a:t>
            </a:r>
            <a:r>
              <a:rPr lang="ru-RU" sz="1400" u="sng" dirty="0" smtClean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cdn2.static1-sima-land.com/items/1901857/0/700-nw.jpg</a:t>
            </a:r>
            <a:endParaRPr lang="ru-RU" sz="1400" u="sng" dirty="0" smtClean="0">
              <a:solidFill>
                <a:srgbClr val="0563C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https://xn-----6kcbqggkggtcllvchedg5cwa0j.xn--p1ai</a:t>
            </a:r>
            <a:r>
              <a:rPr lang="en-US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/</a:t>
            </a:r>
            <a:r>
              <a:rPr lang="ru-RU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https://kvizzi.ru/krym-viktorina</a:t>
            </a:r>
            <a:r>
              <a:rPr lang="en-US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/</a:t>
            </a:r>
            <a:r>
              <a:rPr lang="ru-RU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https://</a:t>
            </a:r>
            <a:r>
              <a:rPr lang="en-US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travel-picture.ru/world/krym-i-sochi/chto-posmotret-v-sevastopole-letom-2015.htm</a:t>
            </a:r>
            <a:endParaRPr lang="ru-RU" sz="14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hlinkClick r:id="rId7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l</a:t>
            </a:r>
            <a:r>
              <a:rPr lang="ru-RU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https://kvizzi.ru/krym-viktorina</a:t>
            </a:r>
            <a:r>
              <a:rPr lang="en-US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/</a:t>
            </a:r>
            <a:endParaRPr lang="ru-RU" sz="14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8"/>
              </a:rPr>
              <a:t>https://ru.wikipedia.org/wiki/%</a:t>
            </a:r>
            <a:r>
              <a:rPr lang="en-US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8"/>
              </a:rPr>
              <a:t>D0%A1%D0%B0%D1%81%D1%8B%D0%BA</a:t>
            </a:r>
            <a:endParaRPr lang="ru-RU" sz="14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9"/>
              </a:rPr>
              <a:t>https://</a:t>
            </a:r>
            <a:r>
              <a:rPr lang="en-US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9"/>
              </a:rPr>
              <a:t>multiurok.ru/files/viktorina-posviashchiennaia-ghodovshchinie-vkhozhd.html</a:t>
            </a:r>
            <a:r>
              <a:rPr lang="ru-RU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0"/>
              </a:rPr>
              <a:t>https://</a:t>
            </a:r>
            <a:r>
              <a:rPr lang="en-US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0"/>
              </a:rPr>
              <a:t>otvet.mail.ru/question/192210089</a:t>
            </a:r>
            <a:r>
              <a:rPr lang="ru-RU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https://commons.wikimedia.org/wiki/File:%D0%92%D0%B8%D0%B4%D1%8B_%D1%81%D1%83%D0%B1%D1%8A%D0%B5%D0%BA%D1%82%D0%BE%D0%B2_%D0%A0%D0%BE%D1%81%D1%81%D0%B8%D0%B8_%D0%BD%D0%B0_%D0%BF%D0%BE%D0%BB%D0%B8%D1%82%D0%B8%D1%87%D0%B5%D1%81%D0%BA%D0%BE%D0%B9_%</a:t>
            </a:r>
            <a:r>
              <a:rPr lang="en-US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D0%BA%D0%B0%D1%80%D1%82%D0%B5.png</a:t>
            </a:r>
            <a:r>
              <a:rPr lang="ru-RU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sz="14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586949" y="6301963"/>
            <a:ext cx="477671" cy="477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965446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Click="0">
        <p14:ripple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Шеврон 3">
            <a:hlinkClick r:id="" action="ppaction://hlinkshowjump?jump=nextslide"/>
          </p:cNvPr>
          <p:cNvSpPr/>
          <p:nvPr/>
        </p:nvSpPr>
        <p:spPr>
          <a:xfrm>
            <a:off x="11601462" y="6388017"/>
            <a:ext cx="488937" cy="361126"/>
          </a:xfrm>
          <a:prstGeom prst="chevron">
            <a:avLst/>
          </a:prstGeom>
          <a:solidFill>
            <a:srgbClr val="E2C5A8"/>
          </a:solidFill>
          <a:ln w="254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Блок-схема: знак завершения 4"/>
          <p:cNvSpPr/>
          <p:nvPr/>
        </p:nvSpPr>
        <p:spPr>
          <a:xfrm>
            <a:off x="3236686" y="232229"/>
            <a:ext cx="8635999" cy="1190171"/>
          </a:xfrm>
          <a:prstGeom prst="flowChartTerminator">
            <a:avLst/>
          </a:prstGeom>
          <a:solidFill>
            <a:schemeClr val="bg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62AC"/>
                </a:solidFill>
              </a:rPr>
              <a:t>Какие изменения произошли в государственно- правовом статусе Крыма в 1954 году?</a:t>
            </a:r>
          </a:p>
        </p:txBody>
      </p:sp>
      <p:sp>
        <p:nvSpPr>
          <p:cNvPr id="10" name="Блок-схема: знак завершения 9"/>
          <p:cNvSpPr/>
          <p:nvPr/>
        </p:nvSpPr>
        <p:spPr>
          <a:xfrm>
            <a:off x="5009241" y="3903261"/>
            <a:ext cx="5090888" cy="1856094"/>
          </a:xfrm>
          <a:prstGeom prst="flowChartTerminator">
            <a:avLst/>
          </a:prstGeom>
          <a:solidFill>
            <a:schemeClr val="bg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Он был передан Украине </a:t>
            </a:r>
            <a:endParaRPr lang="ru-RU" sz="28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во 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время правления </a:t>
            </a:r>
            <a:endParaRPr lang="ru-RU" sz="28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Н.С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. Хрущева с нарушением Конституции СССР</a:t>
            </a:r>
          </a:p>
        </p:txBody>
      </p:sp>
    </p:spTree>
    <p:extLst>
      <p:ext uri="{BB962C8B-B14F-4D97-AF65-F5344CB8AC3E}">
        <p14:creationId xmlns:p14="http://schemas.microsoft.com/office/powerpoint/2010/main" xmlns="" val="30163163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Click="0">
        <p14:ripple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Шеврон 3">
            <a:hlinkClick r:id="" action="ppaction://hlinkshowjump?jump=nextslide"/>
          </p:cNvPr>
          <p:cNvSpPr/>
          <p:nvPr/>
        </p:nvSpPr>
        <p:spPr>
          <a:xfrm>
            <a:off x="11601462" y="6388017"/>
            <a:ext cx="488937" cy="361126"/>
          </a:xfrm>
          <a:prstGeom prst="chevron">
            <a:avLst/>
          </a:prstGeom>
          <a:solidFill>
            <a:srgbClr val="E2C5A8"/>
          </a:solidFill>
          <a:ln w="254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Блок-схема: знак завершения 4"/>
          <p:cNvSpPr/>
          <p:nvPr/>
        </p:nvSpPr>
        <p:spPr>
          <a:xfrm>
            <a:off x="3236686" y="232229"/>
            <a:ext cx="8635999" cy="1190171"/>
          </a:xfrm>
          <a:prstGeom prst="flowChartTerminator">
            <a:avLst/>
          </a:prstGeom>
          <a:solidFill>
            <a:schemeClr val="bg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0062AC"/>
                </a:solidFill>
              </a:rPr>
              <a:t>Какие события произошли в Крыму </a:t>
            </a:r>
            <a:endParaRPr lang="ru-RU" sz="3200" b="1" dirty="0" smtClean="0">
              <a:solidFill>
                <a:srgbClr val="0062AC"/>
              </a:solidFill>
            </a:endParaRPr>
          </a:p>
          <a:p>
            <a:pPr algn="ctr"/>
            <a:r>
              <a:rPr lang="ru-RU" sz="3200" b="1" dirty="0" smtClean="0">
                <a:solidFill>
                  <a:srgbClr val="0062AC"/>
                </a:solidFill>
              </a:rPr>
              <a:t>16 </a:t>
            </a:r>
            <a:r>
              <a:rPr lang="ru-RU" sz="3200" b="1" dirty="0">
                <a:solidFill>
                  <a:srgbClr val="0062AC"/>
                </a:solidFill>
              </a:rPr>
              <a:t>марта 2014 года?</a:t>
            </a:r>
          </a:p>
        </p:txBody>
      </p:sp>
      <p:sp>
        <p:nvSpPr>
          <p:cNvPr id="10" name="Блок-схема: знак завершения 9"/>
          <p:cNvSpPr/>
          <p:nvPr/>
        </p:nvSpPr>
        <p:spPr>
          <a:xfrm>
            <a:off x="5009241" y="4148919"/>
            <a:ext cx="5090888" cy="1160059"/>
          </a:xfrm>
          <a:prstGeom prst="flowChartTerminator">
            <a:avLst/>
          </a:prstGeom>
          <a:solidFill>
            <a:schemeClr val="bg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Референдум 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</a:rPr>
              <a:t>о статусе Крыма</a:t>
            </a:r>
          </a:p>
        </p:txBody>
      </p:sp>
    </p:spTree>
    <p:extLst>
      <p:ext uri="{BB962C8B-B14F-4D97-AF65-F5344CB8AC3E}">
        <p14:creationId xmlns:p14="http://schemas.microsoft.com/office/powerpoint/2010/main" xmlns="" val="7844126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Click="0">
        <p14:ripple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Шеврон 3">
            <a:hlinkClick r:id="" action="ppaction://hlinkshowjump?jump=nextslide"/>
          </p:cNvPr>
          <p:cNvSpPr/>
          <p:nvPr/>
        </p:nvSpPr>
        <p:spPr>
          <a:xfrm>
            <a:off x="11601462" y="6388017"/>
            <a:ext cx="488937" cy="361126"/>
          </a:xfrm>
          <a:prstGeom prst="chevron">
            <a:avLst/>
          </a:prstGeom>
          <a:solidFill>
            <a:srgbClr val="E2C5A8"/>
          </a:solidFill>
          <a:ln w="254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Блок-схема: знак завершения 4"/>
          <p:cNvSpPr/>
          <p:nvPr/>
        </p:nvSpPr>
        <p:spPr>
          <a:xfrm>
            <a:off x="3236686" y="232229"/>
            <a:ext cx="8635999" cy="1190171"/>
          </a:xfrm>
          <a:prstGeom prst="flowChartTerminator">
            <a:avLst/>
          </a:prstGeom>
          <a:solidFill>
            <a:schemeClr val="bg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62AC"/>
                </a:solidFill>
              </a:rPr>
              <a:t>Когда был подписан договор о присоединении Крыма к </a:t>
            </a:r>
            <a:r>
              <a:rPr lang="ru-RU" sz="2800" b="1" dirty="0" smtClean="0">
                <a:solidFill>
                  <a:srgbClr val="0062AC"/>
                </a:solidFill>
              </a:rPr>
              <a:t>Российской Федерации?</a:t>
            </a:r>
            <a:endParaRPr lang="ru-RU" sz="2800" b="1" dirty="0">
              <a:solidFill>
                <a:srgbClr val="0062AC"/>
              </a:solidFill>
            </a:endParaRPr>
          </a:p>
        </p:txBody>
      </p:sp>
      <p:sp>
        <p:nvSpPr>
          <p:cNvPr id="6" name="Блок-схема: знак завершения 5"/>
          <p:cNvSpPr/>
          <p:nvPr/>
        </p:nvSpPr>
        <p:spPr>
          <a:xfrm>
            <a:off x="5009241" y="3903261"/>
            <a:ext cx="5090888" cy="1856094"/>
          </a:xfrm>
          <a:prstGeom prst="flowChartTerminator">
            <a:avLst/>
          </a:prstGeom>
          <a:solidFill>
            <a:schemeClr val="bg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b="1" dirty="0">
                <a:solidFill>
                  <a:schemeClr val="accent1">
                    <a:lumMod val="75000"/>
                  </a:schemeClr>
                </a:solidFill>
              </a:rPr>
              <a:t>18 марта </a:t>
            </a:r>
            <a:r>
              <a:rPr lang="ru-RU" sz="2600" b="1" dirty="0" smtClean="0">
                <a:solidFill>
                  <a:schemeClr val="accent1">
                    <a:lumMod val="75000"/>
                  </a:schemeClr>
                </a:solidFill>
              </a:rPr>
              <a:t>2014 г. Россия </a:t>
            </a:r>
            <a:r>
              <a:rPr lang="ru-RU" sz="2600" b="1" dirty="0">
                <a:solidFill>
                  <a:schemeClr val="accent1">
                    <a:lumMod val="75000"/>
                  </a:schemeClr>
                </a:solidFill>
              </a:rPr>
              <a:t>подписала договор   о присоединении </a:t>
            </a:r>
            <a:r>
              <a:rPr lang="ru-RU" sz="2600" b="1" dirty="0" smtClean="0">
                <a:solidFill>
                  <a:schemeClr val="accent1">
                    <a:lumMod val="75000"/>
                  </a:schemeClr>
                </a:solidFill>
              </a:rPr>
              <a:t>Республики Крым </a:t>
            </a:r>
            <a:r>
              <a:rPr lang="ru-RU" sz="2600" b="1" dirty="0">
                <a:solidFill>
                  <a:schemeClr val="accent1">
                    <a:lumMod val="75000"/>
                  </a:schemeClr>
                </a:solidFill>
              </a:rPr>
              <a:t>и города Севастополя к территории страны</a:t>
            </a:r>
          </a:p>
        </p:txBody>
      </p:sp>
    </p:spTree>
    <p:extLst>
      <p:ext uri="{BB962C8B-B14F-4D97-AF65-F5344CB8AC3E}">
        <p14:creationId xmlns:p14="http://schemas.microsoft.com/office/powerpoint/2010/main" xmlns="" val="31509901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Click="0">
        <p14:ripple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Блок-схема: знак завершения 10"/>
          <p:cNvSpPr/>
          <p:nvPr/>
        </p:nvSpPr>
        <p:spPr>
          <a:xfrm>
            <a:off x="4315179" y="3790601"/>
            <a:ext cx="3239506" cy="711200"/>
          </a:xfrm>
          <a:prstGeom prst="flowChartTerminator">
            <a:avLst/>
          </a:prstGeom>
          <a:solidFill>
            <a:schemeClr val="bg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Ров 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Шеврон 3">
            <a:hlinkClick r:id="" action="ppaction://hlinkshowjump?jump=nextslide"/>
          </p:cNvPr>
          <p:cNvSpPr/>
          <p:nvPr/>
        </p:nvSpPr>
        <p:spPr>
          <a:xfrm>
            <a:off x="11601462" y="6388017"/>
            <a:ext cx="488937" cy="361126"/>
          </a:xfrm>
          <a:prstGeom prst="chevron">
            <a:avLst/>
          </a:prstGeom>
          <a:solidFill>
            <a:srgbClr val="E2C5A8"/>
          </a:solidFill>
          <a:ln w="254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Блок-схема: знак завершения 4"/>
          <p:cNvSpPr/>
          <p:nvPr/>
        </p:nvSpPr>
        <p:spPr>
          <a:xfrm>
            <a:off x="3236686" y="232229"/>
            <a:ext cx="8635999" cy="1190171"/>
          </a:xfrm>
          <a:prstGeom prst="flowChartTerminator">
            <a:avLst/>
          </a:prstGeom>
          <a:solidFill>
            <a:schemeClr val="bg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62AC"/>
                </a:solidFill>
              </a:rPr>
              <a:t>Что </a:t>
            </a:r>
            <a:r>
              <a:rPr lang="ru-RU" sz="3200" b="1" dirty="0">
                <a:solidFill>
                  <a:srgbClr val="0062AC"/>
                </a:solidFill>
              </a:rPr>
              <a:t>в переводе с </a:t>
            </a:r>
            <a:r>
              <a:rPr lang="ru-RU" sz="3200" b="1" dirty="0" smtClean="0">
                <a:solidFill>
                  <a:srgbClr val="0062AC"/>
                </a:solidFill>
              </a:rPr>
              <a:t>крымско-татарского означает слово «Крым»?  </a:t>
            </a:r>
            <a:endParaRPr lang="ru-RU" sz="3200" b="1" dirty="0">
              <a:solidFill>
                <a:srgbClr val="0062AC"/>
              </a:solidFill>
            </a:endParaRPr>
          </a:p>
        </p:txBody>
      </p:sp>
      <p:sp>
        <p:nvSpPr>
          <p:cNvPr id="7" name="Блок-схема: знак завершения 6"/>
          <p:cNvSpPr/>
          <p:nvPr/>
        </p:nvSpPr>
        <p:spPr>
          <a:xfrm>
            <a:off x="7686176" y="3790601"/>
            <a:ext cx="3239506" cy="711200"/>
          </a:xfrm>
          <a:prstGeom prst="flowChartTerminator">
            <a:avLst/>
          </a:prstGeom>
          <a:solidFill>
            <a:schemeClr val="bg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Крепость 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Блок-схема: знак завершения 9"/>
          <p:cNvSpPr/>
          <p:nvPr/>
        </p:nvSpPr>
        <p:spPr>
          <a:xfrm>
            <a:off x="5934932" y="4882421"/>
            <a:ext cx="3239506" cy="711200"/>
          </a:xfrm>
          <a:prstGeom prst="flowChartTerminator">
            <a:avLst/>
          </a:prstGeom>
          <a:solidFill>
            <a:schemeClr val="bg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Берег    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050" name="Picture 2" descr="Изображени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43474" y="1400308"/>
            <a:ext cx="4022422" cy="2368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411792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Click="0">
        <p14:ripple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8D08D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Шеврон 3">
            <a:hlinkClick r:id="" action="ppaction://hlinkshowjump?jump=nextslide"/>
          </p:cNvPr>
          <p:cNvSpPr/>
          <p:nvPr/>
        </p:nvSpPr>
        <p:spPr>
          <a:xfrm>
            <a:off x="11601462" y="6388017"/>
            <a:ext cx="488937" cy="361126"/>
          </a:xfrm>
          <a:prstGeom prst="chevron">
            <a:avLst/>
          </a:prstGeom>
          <a:solidFill>
            <a:srgbClr val="E2C5A8"/>
          </a:solidFill>
          <a:ln w="254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Блок-схема: знак завершения 4"/>
          <p:cNvSpPr/>
          <p:nvPr/>
        </p:nvSpPr>
        <p:spPr>
          <a:xfrm>
            <a:off x="3236686" y="232229"/>
            <a:ext cx="8635999" cy="1190171"/>
          </a:xfrm>
          <a:prstGeom prst="flowChartTerminator">
            <a:avLst/>
          </a:prstGeom>
          <a:solidFill>
            <a:schemeClr val="bg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0062AC"/>
                </a:solidFill>
              </a:rPr>
              <a:t>Назовите столицу Республики </a:t>
            </a:r>
            <a:r>
              <a:rPr lang="ru-RU" sz="3200" b="1" dirty="0" smtClean="0">
                <a:solidFill>
                  <a:srgbClr val="0062AC"/>
                </a:solidFill>
              </a:rPr>
              <a:t>Крым </a:t>
            </a:r>
            <a:endParaRPr lang="ru-RU" sz="3200" b="1" dirty="0">
              <a:solidFill>
                <a:srgbClr val="0062AC"/>
              </a:solidFill>
            </a:endParaRPr>
          </a:p>
        </p:txBody>
      </p:sp>
      <p:sp>
        <p:nvSpPr>
          <p:cNvPr id="7" name="Блок-схема: знак завершения 6"/>
          <p:cNvSpPr/>
          <p:nvPr/>
        </p:nvSpPr>
        <p:spPr>
          <a:xfrm>
            <a:off x="4315179" y="3790601"/>
            <a:ext cx="3239506" cy="711200"/>
          </a:xfrm>
          <a:prstGeom prst="flowChartTerminator">
            <a:avLst/>
          </a:prstGeom>
          <a:solidFill>
            <a:schemeClr val="bg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Севастополь 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Блок-схема: знак завершения 9"/>
          <p:cNvSpPr/>
          <p:nvPr/>
        </p:nvSpPr>
        <p:spPr>
          <a:xfrm>
            <a:off x="7680978" y="3790601"/>
            <a:ext cx="3239506" cy="711200"/>
          </a:xfrm>
          <a:prstGeom prst="flowChartTerminator">
            <a:avLst/>
          </a:prstGeom>
          <a:solidFill>
            <a:schemeClr val="bg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Ялта 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Блок-схема: знак завершения 10"/>
          <p:cNvSpPr/>
          <p:nvPr/>
        </p:nvSpPr>
        <p:spPr>
          <a:xfrm>
            <a:off x="5934932" y="4885456"/>
            <a:ext cx="3239506" cy="711200"/>
          </a:xfrm>
          <a:prstGeom prst="flowChartTerminator">
            <a:avLst/>
          </a:prstGeom>
          <a:solidFill>
            <a:schemeClr val="bg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Симферополь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934269" y="1467954"/>
            <a:ext cx="915613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00000"/>
                </a:solidFill>
                <a:latin typeface="Roboto"/>
              </a:rPr>
              <a:t> </a:t>
            </a:r>
            <a:r>
              <a:rPr lang="ru-RU" sz="2000" dirty="0" smtClean="0">
                <a:solidFill>
                  <a:srgbClr val="000000"/>
                </a:solidFill>
              </a:rPr>
              <a:t>Симферополь</a:t>
            </a:r>
            <a:r>
              <a:rPr lang="ru-RU" sz="2000" dirty="0">
                <a:solidFill>
                  <a:srgbClr val="000000"/>
                </a:solidFill>
              </a:rPr>
              <a:t>  — город в центре Крымского полуострова. Политический, экономический и культурный центр Республики Крым. Название Симферополь город получил в 1784 году в соответствии с модой того времени давать псевдогреческие названия городам на вновь присоединённых к России южных землях. Симферополь может переводиться с древнегреческого как «город общего блага», «город </a:t>
            </a:r>
            <a:r>
              <a:rPr lang="ru-RU" sz="2000" dirty="0" smtClean="0">
                <a:solidFill>
                  <a:srgbClr val="000000"/>
                </a:solidFill>
              </a:rPr>
              <a:t>пользы».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42718847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Click="0">
        <p14:ripple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8D08D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Блок-схема: знак завершения 10"/>
          <p:cNvSpPr/>
          <p:nvPr/>
        </p:nvSpPr>
        <p:spPr>
          <a:xfrm>
            <a:off x="7680978" y="3790601"/>
            <a:ext cx="3239506" cy="711200"/>
          </a:xfrm>
          <a:prstGeom prst="flowChartTerminator">
            <a:avLst/>
          </a:prstGeom>
          <a:solidFill>
            <a:schemeClr val="bg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Ахтиар</a:t>
            </a:r>
          </a:p>
        </p:txBody>
      </p:sp>
      <p:sp>
        <p:nvSpPr>
          <p:cNvPr id="4" name="Шеврон 3">
            <a:hlinkClick r:id="" action="ppaction://hlinkshowjump?jump=nextslide"/>
          </p:cNvPr>
          <p:cNvSpPr/>
          <p:nvPr/>
        </p:nvSpPr>
        <p:spPr>
          <a:xfrm>
            <a:off x="11601462" y="6388017"/>
            <a:ext cx="488937" cy="361126"/>
          </a:xfrm>
          <a:prstGeom prst="chevron">
            <a:avLst/>
          </a:prstGeom>
          <a:solidFill>
            <a:srgbClr val="E2C5A8"/>
          </a:solidFill>
          <a:ln w="254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Блок-схема: знак завершения 4"/>
          <p:cNvSpPr/>
          <p:nvPr/>
        </p:nvSpPr>
        <p:spPr>
          <a:xfrm>
            <a:off x="3236686" y="232229"/>
            <a:ext cx="8635999" cy="1190171"/>
          </a:xfrm>
          <a:prstGeom prst="flowChartTerminator">
            <a:avLst/>
          </a:prstGeom>
          <a:solidFill>
            <a:schemeClr val="bg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0062AC"/>
                </a:solidFill>
              </a:rPr>
              <a:t>Как с 1797 по 1826 год назывался Севастополь?</a:t>
            </a:r>
          </a:p>
        </p:txBody>
      </p:sp>
      <p:sp>
        <p:nvSpPr>
          <p:cNvPr id="7" name="Блок-схема: знак завершения 6"/>
          <p:cNvSpPr/>
          <p:nvPr/>
        </p:nvSpPr>
        <p:spPr>
          <a:xfrm>
            <a:off x="4315179" y="3790601"/>
            <a:ext cx="3239506" cy="711200"/>
          </a:xfrm>
          <a:prstGeom prst="flowChartTerminator">
            <a:avLst/>
          </a:prstGeom>
          <a:solidFill>
            <a:schemeClr val="bg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Керкинитида </a:t>
            </a:r>
          </a:p>
        </p:txBody>
      </p:sp>
      <p:sp>
        <p:nvSpPr>
          <p:cNvPr id="10" name="Блок-схема: знак завершения 9"/>
          <p:cNvSpPr/>
          <p:nvPr/>
        </p:nvSpPr>
        <p:spPr>
          <a:xfrm>
            <a:off x="5934932" y="4882421"/>
            <a:ext cx="3239506" cy="711200"/>
          </a:xfrm>
          <a:prstGeom prst="flowChartTerminator">
            <a:avLst/>
          </a:prstGeom>
          <a:solidFill>
            <a:schemeClr val="bg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Кафа  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38484" y="1470989"/>
            <a:ext cx="955343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000000"/>
                </a:solidFill>
              </a:rPr>
              <a:t>Севастополь основан в 1783 </a:t>
            </a:r>
            <a:r>
              <a:rPr lang="ru-RU" sz="2000" dirty="0" smtClean="0">
                <a:solidFill>
                  <a:srgbClr val="000000"/>
                </a:solidFill>
              </a:rPr>
              <a:t>г. </a:t>
            </a:r>
            <a:r>
              <a:rPr lang="ru-RU" sz="2000" dirty="0">
                <a:solidFill>
                  <a:srgbClr val="000000"/>
                </a:solidFill>
              </a:rPr>
              <a:t>как военно-морской порт и город в Ахтиарской бухте; название бухты — по татарской деревне </a:t>
            </a:r>
            <a:r>
              <a:rPr lang="ru-RU" sz="2000" i="1" dirty="0" smtClean="0">
                <a:solidFill>
                  <a:srgbClr val="000000"/>
                </a:solidFill>
              </a:rPr>
              <a:t>Ахтияр</a:t>
            </a:r>
            <a:r>
              <a:rPr lang="ru-RU" sz="2000" dirty="0" smtClean="0">
                <a:solidFill>
                  <a:srgbClr val="000000"/>
                </a:solidFill>
              </a:rPr>
              <a:t>. В </a:t>
            </a:r>
            <a:r>
              <a:rPr lang="ru-RU" sz="2000" dirty="0">
                <a:solidFill>
                  <a:srgbClr val="000000"/>
                </a:solidFill>
              </a:rPr>
              <a:t>1784 </a:t>
            </a:r>
            <a:r>
              <a:rPr lang="ru-RU" sz="2000" dirty="0" smtClean="0">
                <a:solidFill>
                  <a:srgbClr val="000000"/>
                </a:solidFill>
              </a:rPr>
              <a:t>г., </a:t>
            </a:r>
            <a:r>
              <a:rPr lang="ru-RU" sz="2000" dirty="0">
                <a:solidFill>
                  <a:srgbClr val="000000"/>
                </a:solidFill>
              </a:rPr>
              <a:t>в соответствии с бытовавшей тогда в Российской империи традицией давать новым городам названия на греческий манер, городу было присвоено название </a:t>
            </a:r>
            <a:r>
              <a:rPr lang="ru-RU" sz="2000" i="1" dirty="0">
                <a:solidFill>
                  <a:srgbClr val="000000"/>
                </a:solidFill>
              </a:rPr>
              <a:t>Севастополь</a:t>
            </a:r>
            <a:r>
              <a:rPr lang="ru-RU" sz="2000" dirty="0">
                <a:solidFill>
                  <a:srgbClr val="000000"/>
                </a:solidFill>
              </a:rPr>
              <a:t> — «священный </a:t>
            </a:r>
            <a:r>
              <a:rPr lang="ru-RU" sz="2000" dirty="0" smtClean="0">
                <a:solidFill>
                  <a:srgbClr val="000000"/>
                </a:solidFill>
              </a:rPr>
              <a:t>город». В </a:t>
            </a:r>
            <a:r>
              <a:rPr lang="ru-RU" sz="2000" dirty="0">
                <a:solidFill>
                  <a:srgbClr val="000000"/>
                </a:solidFill>
              </a:rPr>
              <a:t>1797 </a:t>
            </a:r>
            <a:r>
              <a:rPr lang="ru-RU" sz="2000" dirty="0" smtClean="0">
                <a:solidFill>
                  <a:srgbClr val="000000"/>
                </a:solidFill>
              </a:rPr>
              <a:t>г. </a:t>
            </a:r>
            <a:r>
              <a:rPr lang="ru-RU" sz="2000" dirty="0">
                <a:solidFill>
                  <a:srgbClr val="000000"/>
                </a:solidFill>
              </a:rPr>
              <a:t>император Павел I переименовал город в  </a:t>
            </a:r>
            <a:r>
              <a:rPr lang="ru-RU" sz="2000" dirty="0" smtClean="0">
                <a:solidFill>
                  <a:srgbClr val="000000"/>
                </a:solidFill>
              </a:rPr>
              <a:t>Ахтияр. В </a:t>
            </a:r>
            <a:r>
              <a:rPr lang="ru-RU" sz="2000" dirty="0">
                <a:solidFill>
                  <a:srgbClr val="000000"/>
                </a:solidFill>
              </a:rPr>
              <a:t>1826 </a:t>
            </a:r>
            <a:r>
              <a:rPr lang="ru-RU" sz="2000" dirty="0" smtClean="0">
                <a:solidFill>
                  <a:srgbClr val="000000"/>
                </a:solidFill>
              </a:rPr>
              <a:t>г. </a:t>
            </a:r>
            <a:r>
              <a:rPr lang="ru-RU" sz="2000" dirty="0">
                <a:solidFill>
                  <a:srgbClr val="000000"/>
                </a:solidFill>
              </a:rPr>
              <a:t>сенатским указом городу было возвращено название Севастополь.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36079370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Click="0">
        <p14:ripple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8D08D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</TotalTime>
  <Words>893</Words>
  <Application>Microsoft Office PowerPoint</Application>
  <PresentationFormat>Произвольный</PresentationFormat>
  <Paragraphs>163</Paragraphs>
  <Slides>34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игра</dc:title>
  <dc:creator>КЕВ</dc:creator>
  <cp:lastModifiedBy>uzer</cp:lastModifiedBy>
  <cp:revision>29</cp:revision>
  <dcterms:created xsi:type="dcterms:W3CDTF">2023-03-15T07:27:18Z</dcterms:created>
  <dcterms:modified xsi:type="dcterms:W3CDTF">2025-03-18T10:38:36Z</dcterms:modified>
</cp:coreProperties>
</file>