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90" r:id="rId2"/>
    <p:sldId id="258" r:id="rId3"/>
    <p:sldId id="259" r:id="rId4"/>
    <p:sldId id="260" r:id="rId5"/>
    <p:sldId id="261" r:id="rId6"/>
    <p:sldId id="291" r:id="rId7"/>
    <p:sldId id="292" r:id="rId8"/>
    <p:sldId id="293" r:id="rId9"/>
    <p:sldId id="29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8" r:id="rId22"/>
    <p:sldId id="279" r:id="rId23"/>
    <p:sldId id="287" r:id="rId24"/>
    <p:sldId id="288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0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377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43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31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8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80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94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565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6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35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28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4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8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0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8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2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857250"/>
            <a:ext cx="3505200" cy="51435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716088" y="2125664"/>
            <a:ext cx="7427912" cy="1900237"/>
          </a:xfrm>
          <a:custGeom>
            <a:avLst/>
            <a:gdLst>
              <a:gd name="T0" fmla="*/ 0 w 7428230"/>
              <a:gd name="T1" fmla="*/ 1900300 h 1900555"/>
              <a:gd name="T2" fmla="*/ 7427976 w 7428230"/>
              <a:gd name="T3" fmla="*/ 1900300 h 1900555"/>
              <a:gd name="T4" fmla="*/ 7427976 w 7428230"/>
              <a:gd name="T5" fmla="*/ 0 h 1900555"/>
              <a:gd name="T6" fmla="*/ 0 w 7428230"/>
              <a:gd name="T7" fmla="*/ 0 h 1900555"/>
              <a:gd name="T8" fmla="*/ 0 w 7428230"/>
              <a:gd name="T9" fmla="*/ 1900300 h 1900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1900555"/>
              <a:gd name="T17" fmla="*/ 7428230 w 7428230"/>
              <a:gd name="T18" fmla="*/ 1900555 h 1900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object 4"/>
          <p:cNvSpPr>
            <a:spLocks/>
          </p:cNvSpPr>
          <p:nvPr/>
        </p:nvSpPr>
        <p:spPr bwMode="auto">
          <a:xfrm>
            <a:off x="573089" y="3551238"/>
            <a:ext cx="568325" cy="474662"/>
          </a:xfrm>
          <a:custGeom>
            <a:avLst/>
            <a:gdLst>
              <a:gd name="T0" fmla="*/ 0 w 568325"/>
              <a:gd name="T1" fmla="*/ 473837 h 474344"/>
              <a:gd name="T2" fmla="*/ 568325 w 568325"/>
              <a:gd name="T3" fmla="*/ 473837 h 474344"/>
              <a:gd name="T4" fmla="*/ 568325 w 568325"/>
              <a:gd name="T5" fmla="*/ 0 h 474344"/>
              <a:gd name="T6" fmla="*/ 0 w 568325"/>
              <a:gd name="T7" fmla="*/ 0 h 474344"/>
              <a:gd name="T8" fmla="*/ 0 w 568325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74344"/>
              <a:gd name="T17" fmla="*/ 568325 w 568325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3" name="object 5"/>
          <p:cNvSpPr>
            <a:spLocks/>
          </p:cNvSpPr>
          <p:nvPr/>
        </p:nvSpPr>
        <p:spPr bwMode="auto">
          <a:xfrm>
            <a:off x="1716088" y="2125663"/>
            <a:ext cx="565150" cy="474662"/>
          </a:xfrm>
          <a:custGeom>
            <a:avLst/>
            <a:gdLst>
              <a:gd name="T0" fmla="*/ 0 w 565150"/>
              <a:gd name="T1" fmla="*/ 475145 h 475614"/>
              <a:gd name="T2" fmla="*/ 565150 w 565150"/>
              <a:gd name="T3" fmla="*/ 475145 h 475614"/>
              <a:gd name="T4" fmla="*/ 565150 w 565150"/>
              <a:gd name="T5" fmla="*/ 0 h 475614"/>
              <a:gd name="T6" fmla="*/ 0 w 565150"/>
              <a:gd name="T7" fmla="*/ 0 h 475614"/>
              <a:gd name="T8" fmla="*/ 0 w 565150"/>
              <a:gd name="T9" fmla="*/ 475145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150"/>
              <a:gd name="T16" fmla="*/ 0 h 475614"/>
              <a:gd name="T17" fmla="*/ 565150 w 56515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" name="object 6"/>
          <p:cNvSpPr>
            <a:spLocks/>
          </p:cNvSpPr>
          <p:nvPr/>
        </p:nvSpPr>
        <p:spPr bwMode="auto">
          <a:xfrm>
            <a:off x="2281239" y="1657351"/>
            <a:ext cx="585787" cy="468313"/>
          </a:xfrm>
          <a:custGeom>
            <a:avLst/>
            <a:gdLst>
              <a:gd name="T0" fmla="*/ 0 w 586105"/>
              <a:gd name="T1" fmla="*/ 467880 h 467994"/>
              <a:gd name="T2" fmla="*/ 585787 w 586105"/>
              <a:gd name="T3" fmla="*/ 467880 h 467994"/>
              <a:gd name="T4" fmla="*/ 585787 w 586105"/>
              <a:gd name="T5" fmla="*/ 0 h 467994"/>
              <a:gd name="T6" fmla="*/ 0 w 586105"/>
              <a:gd name="T7" fmla="*/ 0 h 467994"/>
              <a:gd name="T8" fmla="*/ 0 w 586105"/>
              <a:gd name="T9" fmla="*/ 467880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67994"/>
              <a:gd name="T17" fmla="*/ 586105 w 586105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" name="object 7"/>
          <p:cNvSpPr>
            <a:spLocks/>
          </p:cNvSpPr>
          <p:nvPr/>
        </p:nvSpPr>
        <p:spPr bwMode="auto">
          <a:xfrm>
            <a:off x="1141413" y="3551238"/>
            <a:ext cx="584200" cy="474662"/>
          </a:xfrm>
          <a:custGeom>
            <a:avLst/>
            <a:gdLst>
              <a:gd name="T0" fmla="*/ 0 w 584200"/>
              <a:gd name="T1" fmla="*/ 473837 h 474344"/>
              <a:gd name="T2" fmla="*/ 584200 w 584200"/>
              <a:gd name="T3" fmla="*/ 473837 h 474344"/>
              <a:gd name="T4" fmla="*/ 584200 w 584200"/>
              <a:gd name="T5" fmla="*/ 0 h 474344"/>
              <a:gd name="T6" fmla="*/ 0 w 584200"/>
              <a:gd name="T7" fmla="*/ 0 h 474344"/>
              <a:gd name="T8" fmla="*/ 0 w 584200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74344"/>
              <a:gd name="T17" fmla="*/ 584200 w 584200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" name="object 8"/>
          <p:cNvSpPr>
            <a:spLocks/>
          </p:cNvSpPr>
          <p:nvPr/>
        </p:nvSpPr>
        <p:spPr bwMode="auto">
          <a:xfrm>
            <a:off x="2281239" y="2125663"/>
            <a:ext cx="585787" cy="482600"/>
          </a:xfrm>
          <a:custGeom>
            <a:avLst/>
            <a:gdLst>
              <a:gd name="T0" fmla="*/ 0 w 586105"/>
              <a:gd name="T1" fmla="*/ 482206 h 482600"/>
              <a:gd name="T2" fmla="*/ 585787 w 586105"/>
              <a:gd name="T3" fmla="*/ 482206 h 482600"/>
              <a:gd name="T4" fmla="*/ 585787 w 586105"/>
              <a:gd name="T5" fmla="*/ 0 h 482600"/>
              <a:gd name="T6" fmla="*/ 0 w 586105"/>
              <a:gd name="T7" fmla="*/ 0 h 482600"/>
              <a:gd name="T8" fmla="*/ 0 w 586105"/>
              <a:gd name="T9" fmla="*/ 482206 h 482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82600"/>
              <a:gd name="T17" fmla="*/ 586105 w 586105"/>
              <a:gd name="T18" fmla="*/ 482600 h 482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7" name="object 9"/>
          <p:cNvSpPr>
            <a:spLocks/>
          </p:cNvSpPr>
          <p:nvPr/>
        </p:nvSpPr>
        <p:spPr bwMode="auto">
          <a:xfrm>
            <a:off x="1141414" y="2600326"/>
            <a:ext cx="574675" cy="468313"/>
          </a:xfrm>
          <a:custGeom>
            <a:avLst/>
            <a:gdLst>
              <a:gd name="T0" fmla="*/ 0 w 575310"/>
              <a:gd name="T1" fmla="*/ 467906 h 467994"/>
              <a:gd name="T2" fmla="*/ 574738 w 575310"/>
              <a:gd name="T3" fmla="*/ 467906 h 467994"/>
              <a:gd name="T4" fmla="*/ 574738 w 575310"/>
              <a:gd name="T5" fmla="*/ 0 h 467994"/>
              <a:gd name="T6" fmla="*/ 0 w 575310"/>
              <a:gd name="T7" fmla="*/ 0 h 467994"/>
              <a:gd name="T8" fmla="*/ 0 w 575310"/>
              <a:gd name="T9" fmla="*/ 467906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310"/>
              <a:gd name="T16" fmla="*/ 0 h 467994"/>
              <a:gd name="T17" fmla="*/ 575310 w 575310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8" name="object 10"/>
          <p:cNvSpPr>
            <a:spLocks/>
          </p:cNvSpPr>
          <p:nvPr/>
        </p:nvSpPr>
        <p:spPr bwMode="auto">
          <a:xfrm>
            <a:off x="1" y="2600325"/>
            <a:ext cx="582613" cy="476250"/>
          </a:xfrm>
          <a:custGeom>
            <a:avLst/>
            <a:gdLst>
              <a:gd name="T0" fmla="*/ 0 w 582930"/>
              <a:gd name="T1" fmla="*/ 475056 h 475614"/>
              <a:gd name="T2" fmla="*/ 582612 w 582930"/>
              <a:gd name="T3" fmla="*/ 475056 h 475614"/>
              <a:gd name="T4" fmla="*/ 582612 w 582930"/>
              <a:gd name="T5" fmla="*/ 0 h 475614"/>
              <a:gd name="T6" fmla="*/ 0 w 582930"/>
              <a:gd name="T7" fmla="*/ 0 h 475614"/>
              <a:gd name="T8" fmla="*/ 0 w 582930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930"/>
              <a:gd name="T16" fmla="*/ 0 h 475614"/>
              <a:gd name="T17" fmla="*/ 582930 w 58293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9" name="object 11"/>
          <p:cNvSpPr>
            <a:spLocks/>
          </p:cNvSpPr>
          <p:nvPr/>
        </p:nvSpPr>
        <p:spPr bwMode="auto">
          <a:xfrm>
            <a:off x="1716089" y="2600325"/>
            <a:ext cx="574675" cy="476250"/>
          </a:xfrm>
          <a:custGeom>
            <a:avLst/>
            <a:gdLst>
              <a:gd name="T0" fmla="*/ 0 w 574675"/>
              <a:gd name="T1" fmla="*/ 475056 h 475614"/>
              <a:gd name="T2" fmla="*/ 574675 w 574675"/>
              <a:gd name="T3" fmla="*/ 475056 h 475614"/>
              <a:gd name="T4" fmla="*/ 574675 w 574675"/>
              <a:gd name="T5" fmla="*/ 0 h 475614"/>
              <a:gd name="T6" fmla="*/ 0 w 574675"/>
              <a:gd name="T7" fmla="*/ 0 h 475614"/>
              <a:gd name="T8" fmla="*/ 0 w 574675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475614"/>
              <a:gd name="T17" fmla="*/ 574675 w 574675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0" name="object 12"/>
          <p:cNvSpPr>
            <a:spLocks/>
          </p:cNvSpPr>
          <p:nvPr/>
        </p:nvSpPr>
        <p:spPr bwMode="auto">
          <a:xfrm>
            <a:off x="573089" y="3068639"/>
            <a:ext cx="568325" cy="484187"/>
          </a:xfrm>
          <a:custGeom>
            <a:avLst/>
            <a:gdLst>
              <a:gd name="T0" fmla="*/ 0 w 568325"/>
              <a:gd name="T1" fmla="*/ 483400 h 483869"/>
              <a:gd name="T2" fmla="*/ 568325 w 568325"/>
              <a:gd name="T3" fmla="*/ 483400 h 483869"/>
              <a:gd name="T4" fmla="*/ 568325 w 568325"/>
              <a:gd name="T5" fmla="*/ 0 h 483869"/>
              <a:gd name="T6" fmla="*/ 0 w 568325"/>
              <a:gd name="T7" fmla="*/ 0 h 483869"/>
              <a:gd name="T8" fmla="*/ 0 w 568325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83869"/>
              <a:gd name="T17" fmla="*/ 568325 w 568325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1" name="object 13"/>
          <p:cNvSpPr>
            <a:spLocks/>
          </p:cNvSpPr>
          <p:nvPr/>
        </p:nvSpPr>
        <p:spPr bwMode="auto">
          <a:xfrm>
            <a:off x="1141413" y="3068639"/>
            <a:ext cx="584200" cy="484187"/>
          </a:xfrm>
          <a:custGeom>
            <a:avLst/>
            <a:gdLst>
              <a:gd name="T0" fmla="*/ 0 w 584200"/>
              <a:gd name="T1" fmla="*/ 483400 h 483869"/>
              <a:gd name="T2" fmla="*/ 584200 w 584200"/>
              <a:gd name="T3" fmla="*/ 483400 h 483869"/>
              <a:gd name="T4" fmla="*/ 584200 w 584200"/>
              <a:gd name="T5" fmla="*/ 0 h 483869"/>
              <a:gd name="T6" fmla="*/ 0 w 584200"/>
              <a:gd name="T7" fmla="*/ 0 h 483869"/>
              <a:gd name="T8" fmla="*/ 0 w 584200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83869"/>
              <a:gd name="T17" fmla="*/ 584200 w 584200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2" name="object 14"/>
          <p:cNvSpPr txBox="1">
            <a:spLocks noChangeArrowheads="1"/>
          </p:cNvSpPr>
          <p:nvPr/>
        </p:nvSpPr>
        <p:spPr bwMode="auto">
          <a:xfrm>
            <a:off x="2735262" y="1906587"/>
            <a:ext cx="64087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98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РОДИТЕЛЬСКОЕ </a:t>
            </a:r>
          </a:p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СОБРАНИЕ</a:t>
            </a:r>
            <a:endParaRPr lang="ru-RU" sz="4000" dirty="0">
              <a:latin typeface="Georgia" panose="02040502050405020303" pitchFamily="18" charset="0"/>
            </a:endParaRPr>
          </a:p>
          <a:p>
            <a:pPr algn="ctr" eaLnBrk="1" hangingPunct="1">
              <a:spcBef>
                <a:spcPts val="14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«ЕГЭ –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2025»</a:t>
            </a:r>
            <a:endParaRPr lang="ru-RU" sz="4000" dirty="0">
              <a:latin typeface="Georgia" panose="02040502050405020303" pitchFamily="18" charset="0"/>
            </a:endParaRPr>
          </a:p>
          <a:p>
            <a:pPr eaLnBrk="1" hangingPunct="1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" y="246126"/>
            <a:ext cx="8127365" cy="19615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sz="2400" b="1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4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Английский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74494" y="2571369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78028"/>
            <a:ext cx="7285355" cy="216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74676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979258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/>
              <a:t>2024</a:t>
            </a:r>
            <a:r>
              <a:rPr sz="2200" spc="10" dirty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sz="2200" spc="-25" dirty="0" err="1" smtClean="0"/>
              <a:t>пода</a:t>
            </a:r>
            <a:r>
              <a:rPr lang="ru-RU" sz="2200" spc="-25" dirty="0" smtClean="0"/>
              <a:t>вал</a:t>
            </a:r>
            <a:r>
              <a:rPr sz="2200" dirty="0" smtClean="0"/>
              <a:t> </a:t>
            </a:r>
            <a:r>
              <a:rPr sz="2200" spc="-5" dirty="0"/>
              <a:t>следующие</a:t>
            </a:r>
            <a:r>
              <a:rPr sz="2200" spc="-10" dirty="0"/>
              <a:t> 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 dirty="0"/>
          </a:p>
        </p:txBody>
      </p:sp>
      <p:pic>
        <p:nvPicPr>
          <p:cNvPr id="1026" name="Picture 2" descr="Минимальные баллы ЕГЭ в 2024 году по всем предметам. Проходной балл ЕГЭ для  получения аттестата и поступления в ВУЗ | Юридический ликбез |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33" y="1066800"/>
            <a:ext cx="89058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8961"/>
            <a:ext cx="7725409" cy="23718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2696"/>
            <a:ext cx="8575675" cy="2028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6530" algn="just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территории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России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существуют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две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группы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высших учебных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заведений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.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Первая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 является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подконтрольной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. Соответственно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их 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комиссии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ходе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приемной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компании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руководствуются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рекомендациями</a:t>
            </a:r>
            <a:endParaRPr sz="1800">
              <a:latin typeface="Cambria"/>
              <a:cs typeface="Cambria"/>
            </a:endParaRPr>
          </a:p>
          <a:p>
            <a:pPr marL="12700" algn="just">
              <a:lnSpc>
                <a:spcPts val="1820"/>
              </a:lnSpc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данного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ведомства.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ts val="1939"/>
              </a:lnSpc>
              <a:spcBef>
                <a:spcPts val="145"/>
              </a:spcBef>
            </a:pP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Вторая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неподконтрольна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может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свои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потенциальных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абитуриентов.</a:t>
            </a:r>
            <a:endParaRPr sz="1800">
              <a:latin typeface="Cambria"/>
              <a:cs typeface="Cambria"/>
            </a:endParaRPr>
          </a:p>
          <a:p>
            <a:pPr marL="12700" marR="1027430" indent="50165">
              <a:lnSpc>
                <a:spcPts val="1939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ВУЗов,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обязаны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выполнять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требования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Минобрнауки, </a:t>
            </a:r>
            <a:r>
              <a:rPr sz="1800" b="1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такие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проходные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баллы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по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предметам:..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050" name="Picture 2" descr="Проходные и минимальные баллы ЕГЭ в 2024 году : sotkaonline.ru | Бл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9106"/>
            <a:ext cx="4191000" cy="46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556766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530907" y="1216787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078985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6"/>
                </a:lnTo>
                <a:lnTo>
                  <a:pt x="8530907" y="1216786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781047"/>
            <a:ext cx="7962265" cy="4338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+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рекомендации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ПМПК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(психолого-медико- </a:t>
            </a:r>
            <a:r>
              <a:rPr sz="2400" b="1" i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педагогическая</a:t>
            </a:r>
            <a:r>
              <a:rPr sz="24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комиссия)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mbria"/>
              <a:cs typeface="Cambria"/>
            </a:endParaRPr>
          </a:p>
          <a:p>
            <a:pPr marL="367665" indent="-229235">
              <a:lnSpc>
                <a:spcPts val="2705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5" dirty="0">
                <a:latin typeface="Cambria"/>
                <a:cs typeface="Cambria"/>
              </a:rPr>
              <a:t> ОВЗ (ограниченные возможности</a:t>
            </a:r>
            <a:endParaRPr sz="2400">
              <a:latin typeface="Cambria"/>
              <a:cs typeface="Cambria"/>
            </a:endParaRPr>
          </a:p>
          <a:p>
            <a:pPr marL="367665">
              <a:lnSpc>
                <a:spcPts val="2705"/>
              </a:lnSpc>
            </a:pPr>
            <a:r>
              <a:rPr sz="2400" b="1" spc="-5" dirty="0">
                <a:latin typeface="Cambria"/>
                <a:cs typeface="Cambria"/>
              </a:rPr>
              <a:t>здоровья)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  <a:spcBef>
                <a:spcPts val="18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инвалидности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действительной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датой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на момент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сдачи экзаменов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mbria"/>
              <a:cs typeface="Cambria"/>
            </a:endParaRPr>
          </a:p>
          <a:p>
            <a:pPr marL="367665" indent="-229235">
              <a:lnSpc>
                <a:spcPct val="100000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инвалидностью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5366" y="363727"/>
            <a:ext cx="566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Правила</a:t>
            </a:r>
            <a:r>
              <a:rPr spc="-30" dirty="0"/>
              <a:t> </a:t>
            </a:r>
            <a:r>
              <a:rPr spc="-5" dirty="0"/>
              <a:t>проведения</a:t>
            </a:r>
            <a:r>
              <a:rPr spc="-25" dirty="0"/>
              <a:t> </a:t>
            </a:r>
            <a:r>
              <a:rPr dirty="0"/>
              <a:t>ГИА-11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22529"/>
            <a:ext cx="74663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17928"/>
            <a:ext cx="8461375" cy="494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sz="240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sz="240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63"/>
            <a:ext cx="2260600" cy="10715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745" y="3005679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963" y="3058413"/>
            <a:ext cx="781558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sz="2800">
              <a:latin typeface="Cambria"/>
              <a:cs typeface="Cambria"/>
            </a:endParaRPr>
          </a:p>
          <a:p>
            <a:pPr marL="224790" algn="ctr">
              <a:lnSpc>
                <a:spcPts val="2805"/>
              </a:lnSpc>
            </a:pP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sz="2800">
              <a:latin typeface="Cambria"/>
              <a:cs typeface="Cambria"/>
            </a:endParaRPr>
          </a:p>
          <a:p>
            <a:pPr marL="22796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23825"/>
            <a:ext cx="3590925" cy="263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Печать </a:t>
            </a:r>
            <a:r>
              <a:rPr dirty="0"/>
              <a:t>КИМ </a:t>
            </a:r>
            <a:r>
              <a:rPr spc="-50" dirty="0"/>
              <a:t>будет </a:t>
            </a:r>
            <a:r>
              <a:rPr spc="-15" dirty="0"/>
              <a:t>производиться </a:t>
            </a:r>
            <a:r>
              <a:rPr dirty="0"/>
              <a:t>в </a:t>
            </a:r>
            <a:r>
              <a:rPr spc="-690" dirty="0"/>
              <a:t> </a:t>
            </a:r>
            <a:r>
              <a:rPr spc="-45" dirty="0"/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84201"/>
            <a:ext cx="8217534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Золотым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знаком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>
                <a:solidFill>
                  <a:srgbClr val="C00000"/>
                </a:solidFill>
                <a:latin typeface="Cambria"/>
                <a:cs typeface="Cambria"/>
              </a:rPr>
              <a:t>«Отличник</a:t>
            </a:r>
            <a:r>
              <a:rPr sz="2400" b="1" spc="-10">
                <a:solidFill>
                  <a:srgbClr val="C00000"/>
                </a:solidFill>
                <a:latin typeface="Cambria"/>
                <a:cs typeface="Cambria"/>
              </a:rPr>
              <a:t>»</a:t>
            </a:r>
            <a:r>
              <a:rPr sz="240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будут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награждать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школьников,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стоит</a:t>
            </a:r>
            <a:r>
              <a:rPr sz="24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отлично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все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полугодовые,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годовые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оценки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400" b="1" spc="-5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11-м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классах.</a:t>
            </a:r>
            <a:endParaRPr sz="2400">
              <a:latin typeface="Cambria"/>
              <a:cs typeface="Cambria"/>
            </a:endParaRPr>
          </a:p>
          <a:p>
            <a:pPr marL="241300" marR="332105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Ещё для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знака 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 по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предметам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42" y="2514600"/>
            <a:ext cx="5540858" cy="26962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хорошо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415"/>
              </a:lnSpc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обязательным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дисциплинам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3974" y="2971800"/>
            <a:ext cx="3567193" cy="346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05495" cy="3316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достижений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" y="1332687"/>
            <a:ext cx="730377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fipi.ru</a:t>
            </a:r>
            <a:r>
              <a:rPr sz="2400" b="1" spc="-3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Федеральный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Cambria"/>
                <a:cs typeface="Cambria"/>
              </a:rPr>
              <a:t>институт</a:t>
            </a:r>
            <a:r>
              <a:rPr sz="2400" b="1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педагогических</a:t>
            </a:r>
            <a:endParaRPr sz="240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измерений</a:t>
            </a:r>
            <a:endParaRPr sz="2400">
              <a:latin typeface="Cambria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</a:t>
            </a:r>
            <a:r>
              <a:rPr sz="2400" b="1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информационный </a:t>
            </a:r>
            <a:r>
              <a:rPr sz="2400" b="1" spc="-5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91" y="2191003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по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та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51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br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n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a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zo</a:t>
            </a:r>
            <a:r>
              <a:rPr sz="2400" b="1" u="heavy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g</a:t>
            </a:r>
            <a:r>
              <a:rPr sz="2400" b="1" u="heavy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v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Ф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ь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служба	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п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зо</a:t>
            </a:r>
            <a:r>
              <a:rPr sz="2400" b="1" spc="-4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	в  сфере	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бр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азо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ани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уки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Cambria"/>
                <a:cs typeface="Cambria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Тестирования</a:t>
            </a:r>
            <a:endParaRPr sz="2400">
              <a:latin typeface="Cambria"/>
              <a:cs typeface="Cambria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Федерации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0194" y="479552"/>
            <a:ext cx="3951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С</a:t>
            </a:r>
            <a:r>
              <a:rPr sz="2400" u="heavy" spc="-105">
                <a:uFill>
                  <a:solidFill>
                    <a:srgbClr val="FF0000"/>
                  </a:solidFill>
                </a:uFill>
              </a:rPr>
              <a:t>А</a:t>
            </a:r>
            <a:r>
              <a:rPr sz="2400" u="heavy" spc="-100">
                <a:uFill>
                  <a:solidFill>
                    <a:srgbClr val="FF0000"/>
                  </a:solidFill>
                </a:uFill>
              </a:rPr>
              <a:t>Й</a:t>
            </a: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Т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Ы</a:t>
            </a:r>
            <a:r>
              <a:rPr lang="ru-RU" sz="2400"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229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90"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400" u="heavy" spc="90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П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М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ОЩ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Ь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3472"/>
            <a:ext cx="1999363" cy="109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17729"/>
            <a:ext cx="2618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0" dirty="0"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5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C00000"/>
                  </a:solidFill>
                </a:uFill>
              </a:rPr>
              <a:t>ЕГЭ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83235"/>
            <a:ext cx="2678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Участники</a:t>
            </a:r>
            <a:r>
              <a:rPr sz="2800" spc="-30" dirty="0"/>
              <a:t> </a:t>
            </a:r>
            <a:r>
              <a:rPr sz="2800" spc="-5" dirty="0"/>
              <a:t>ЕГЭ-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93242" y="980389"/>
            <a:ext cx="7320280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освоившие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основные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общеобразовательные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программы</a:t>
            </a: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(полного)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образования и</a:t>
            </a:r>
            <a:endParaRPr sz="2800" dirty="0">
              <a:latin typeface="Cambria"/>
              <a:cs typeface="Cambria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допущенные</a:t>
            </a:r>
            <a:r>
              <a:rPr sz="28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установленном</a:t>
            </a:r>
            <a:r>
              <a:rPr sz="28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порядке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800" b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(выпускники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mbria"/>
                <a:cs typeface="Cambria"/>
              </a:rPr>
              <a:t>года).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186" y="3616197"/>
            <a:ext cx="5511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Cambria"/>
                <a:cs typeface="Cambria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не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задолженности</a:t>
            </a:r>
            <a:r>
              <a:rPr sz="1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сочинению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2560"/>
            <a:ext cx="6234430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  <a:p>
            <a:pPr marL="241300" marR="5080" indent="-16192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 указанием предметов,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собирается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сдавать,</a:t>
            </a:r>
            <a:r>
              <a:rPr sz="24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необходимо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подать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позднее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1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февраля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0" y="2343175"/>
            <a:ext cx="5546725" cy="369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Итоговое сочинение в 2024 году пройдет 4 декабря. Также есть резервные дни — 5 февраля и 9 апреля 2025 года. </a:t>
            </a:r>
            <a:endParaRPr lang="ru-RU" dirty="0" smtClean="0"/>
          </a:p>
          <a:p>
            <a:r>
              <a:rPr lang="ru-RU" dirty="0" smtClean="0"/>
              <a:t>Школьникам </a:t>
            </a:r>
            <a:r>
              <a:rPr lang="ru-RU" dirty="0"/>
              <a:t>предстоит за 3 часа 55 минут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76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Объём должен быть </a:t>
            </a:r>
            <a:r>
              <a:rPr lang="ru-RU" b="1" dirty="0"/>
              <a:t>не меньше 250 слов</a:t>
            </a:r>
            <a:r>
              <a:rPr lang="ru-RU" dirty="0"/>
              <a:t>, иначе будет поставлен незачет.</a:t>
            </a:r>
          </a:p>
          <a:p>
            <a:r>
              <a:rPr lang="ru-RU" dirty="0"/>
              <a:t>Сочинение должно быть написано </a:t>
            </a:r>
            <a:r>
              <a:rPr lang="ru-RU" b="1" dirty="0"/>
              <a:t>самостоятельно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2567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Духовно-нравственные ориентиры в жизни человека </a:t>
            </a:r>
          </a:p>
          <a:p>
            <a:r>
              <a:rPr lang="ru-RU" dirty="0"/>
              <a:t>1.1. Внутренний мир человека и его личностные качества</a:t>
            </a:r>
          </a:p>
          <a:p>
            <a:r>
              <a:rPr lang="ru-RU" dirty="0"/>
              <a:t>1.2. Отношение человека к другому человеку (окружению), нравственные идеалы и выбор между добром и злом</a:t>
            </a:r>
          </a:p>
          <a:p>
            <a:r>
              <a:rPr lang="ru-RU" dirty="0"/>
              <a:t>1.3. Познание человеком самого себя</a:t>
            </a:r>
          </a:p>
          <a:p>
            <a:r>
              <a:rPr lang="ru-RU" dirty="0"/>
              <a:t>1.4. Свобода человека и ее ограничения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Семья, общество, Отечество в жизни человека </a:t>
            </a:r>
          </a:p>
          <a:p>
            <a:r>
              <a:rPr lang="ru-RU" dirty="0"/>
              <a:t>2.1. Семья, род; семейные ценности и традиции</a:t>
            </a:r>
          </a:p>
          <a:p>
            <a:r>
              <a:rPr lang="ru-RU" dirty="0"/>
              <a:t>2.2. Человек и общество</a:t>
            </a:r>
          </a:p>
          <a:p>
            <a:r>
              <a:rPr lang="ru-RU" dirty="0"/>
              <a:t>2.3. Родина, государство, гражданская позиция человека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культура в жизни человека </a:t>
            </a:r>
          </a:p>
          <a:p>
            <a:r>
              <a:rPr lang="ru-RU" dirty="0"/>
              <a:t>3.1. Природа и человек</a:t>
            </a:r>
          </a:p>
          <a:p>
            <a:r>
              <a:rPr lang="ru-RU" dirty="0"/>
              <a:t>3.2. Наука и человек</a:t>
            </a:r>
          </a:p>
          <a:p>
            <a:r>
              <a:rPr lang="ru-RU" dirty="0"/>
              <a:t>3.3. Искусство и человек</a:t>
            </a:r>
          </a:p>
          <a:p>
            <a:r>
              <a:rPr lang="ru-RU" dirty="0"/>
              <a:t>3.4. Язык и языковая личность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7320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" y="1633537"/>
            <a:ext cx="8972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1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2192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теме</a:t>
            </a:r>
          </a:p>
          <a:p>
            <a:r>
              <a:rPr lang="ru-RU" dirty="0"/>
              <a:t>Самое важное — не уходить от темы, соотнести доказательство и вывод с тезисом, не подменять понятия.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Привлечение литературного материала</a:t>
            </a:r>
          </a:p>
          <a:p>
            <a:r>
              <a:rPr lang="ru-RU" dirty="0" smtClean="0"/>
              <a:t>привести </a:t>
            </a:r>
            <a:r>
              <a:rPr lang="ru-RU" dirty="0"/>
              <a:t>минимум один литературный аргумент — из русской классики, школьной программы или мировой литературы.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Композиция и логика рассуждения</a:t>
            </a:r>
          </a:p>
          <a:p>
            <a:r>
              <a:rPr lang="ru-RU" dirty="0" smtClean="0"/>
              <a:t>5 </a:t>
            </a:r>
            <a:r>
              <a:rPr lang="ru-RU" dirty="0"/>
              <a:t>абзацев:</a:t>
            </a:r>
          </a:p>
          <a:p>
            <a:r>
              <a:rPr lang="ru-RU" dirty="0" smtClean="0"/>
              <a:t>вступление </a:t>
            </a:r>
            <a:r>
              <a:rPr lang="ru-RU" dirty="0"/>
              <a:t>(тезис),</a:t>
            </a:r>
          </a:p>
          <a:p>
            <a:r>
              <a:rPr lang="ru-RU" dirty="0"/>
              <a:t>собственное мнение, которое доказывается аргументами,</a:t>
            </a:r>
          </a:p>
          <a:p>
            <a:r>
              <a:rPr lang="ru-RU" dirty="0"/>
              <a:t>аргумент 1 (доказательство и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аргумент 2 (доказательство или контраргумент +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вывод (итог рассуждений).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Качество письменной речи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Грамотность</a:t>
            </a:r>
          </a:p>
          <a:p>
            <a:r>
              <a:rPr lang="ru-RU" dirty="0" smtClean="0"/>
              <a:t>на </a:t>
            </a:r>
            <a:r>
              <a:rPr lang="ru-RU" dirty="0"/>
              <a:t>100 слов приходится в сумме более пяти ошибок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5012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108</TotalTime>
  <Words>813</Words>
  <Application>Microsoft Office PowerPoint</Application>
  <PresentationFormat>Экран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Слайд 1</vt:lpstr>
      <vt:lpstr>Слайд 2</vt:lpstr>
      <vt:lpstr>Особенности ЕГЭ</vt:lpstr>
      <vt:lpstr>Участники ЕГЭ-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2024 году ФИПИ подавал следующие минимальные  баллы для предметов ЕГЭ:</vt:lpstr>
      <vt:lpstr>Слайд 13</vt:lpstr>
      <vt:lpstr>Слайд 14</vt:lpstr>
      <vt:lpstr>Правила проведения ГИА-11</vt:lpstr>
      <vt:lpstr>Слайд 16</vt:lpstr>
      <vt:lpstr>Слайд 17</vt:lpstr>
      <vt:lpstr>Слайд 18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Печать КИМ будет производиться в  аудитории!</vt:lpstr>
      <vt:lpstr>Слайд 21</vt:lpstr>
      <vt:lpstr>Слайд 22</vt:lpstr>
      <vt:lpstr>Слайд 23</vt:lpstr>
      <vt:lpstr>САЙТЫ  В 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uzer</cp:lastModifiedBy>
  <cp:revision>8</cp:revision>
  <dcterms:created xsi:type="dcterms:W3CDTF">2023-10-01T17:45:10Z</dcterms:created>
  <dcterms:modified xsi:type="dcterms:W3CDTF">2025-02-21T07:39:35Z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