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6" r:id="rId4"/>
    <p:sldId id="283" r:id="rId5"/>
    <p:sldId id="323" r:id="rId6"/>
    <p:sldId id="317" r:id="rId7"/>
    <p:sldId id="322" r:id="rId8"/>
    <p:sldId id="325" r:id="rId9"/>
    <p:sldId id="334" r:id="rId10"/>
    <p:sldId id="335" r:id="rId11"/>
    <p:sldId id="324" r:id="rId12"/>
    <p:sldId id="306" r:id="rId13"/>
    <p:sldId id="314" r:id="rId14"/>
    <p:sldId id="315" r:id="rId15"/>
    <p:sldId id="305" r:id="rId16"/>
    <p:sldId id="281" r:id="rId17"/>
    <p:sldId id="327" r:id="rId18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754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2565-2C12-4C62-BF55-A16863FA290A}" type="datetimeFigureOut">
              <a:rPr lang="ru-RU" smtClean="0"/>
              <a:pPr/>
              <a:t>27.03.2024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75656" y="260648"/>
            <a:ext cx="7416824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Омутинская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специальная школа» филиал МАОУ ОСОШ №1 </a:t>
            </a: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Учительский всеобуч</a:t>
            </a:r>
          </a:p>
          <a:p>
            <a:pPr algn="ctr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«Формирование  функциональной  грамотности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 детей с ОВЗ на уроках математики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через решение разных видов задач.»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Усова Г.П.- учитель математики, </a:t>
            </a: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высшая категория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Омутинское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, 2024 г.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60648"/>
            <a:ext cx="7139136" cy="6120680"/>
          </a:xfrm>
        </p:spPr>
        <p:txBody>
          <a:bodyPr>
            <a:normAutofit fontScale="47500" lnSpcReduction="20000"/>
          </a:bodyPr>
          <a:lstStyle/>
          <a:p>
            <a:pPr fontAlgn="base"/>
            <a:endParaRPr lang="ru-RU" sz="4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7.Как могут  разместиться на скамейке Надя, Тамара, Мурат и </a:t>
            </a:r>
            <a:r>
              <a:rPr lang="ru-RU" sz="4200" dirty="0" err="1" smtClean="0">
                <a:latin typeface="Times New Roman" pitchFamily="18" charset="0"/>
                <a:cs typeface="Times New Roman" pitchFamily="18" charset="0"/>
              </a:rPr>
              <a:t>Серик</a:t>
            </a: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, чтобы мальчики и девочки не чередовались? Пользуясь обозначениями, запиши все возможные варианты.</a:t>
            </a:r>
          </a:p>
          <a:p>
            <a:pPr fontAlgn="base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8.Запиши выражения в тетради столбиком. Из цифр 4, 9, 0,1,5,2 составь наибольшее и наименьшее шестизначные числа. Найди их разность. Из цифр разности составь наибольшее и наименьшее числа. Опять найди разность. Повтори последовательность действий 4 раза.</a:t>
            </a:r>
          </a:p>
          <a:p>
            <a:pPr fontAlgn="base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Сколько различных двузначных чисел можно записать, используя цифры 2, 7, 9, если цифры в этих числах могут повторяться?</a:t>
            </a:r>
          </a:p>
          <a:p>
            <a:pPr fontAlgn="base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9.В синем, красном и зеленом стаканчиках стоят карандаши, фломастеры и ручки. В синем стаканчике не ручки и не карандаши. Где лежат карандаши, если в зелёном стаканчике их нет?</a:t>
            </a:r>
          </a:p>
          <a:p>
            <a:pPr fontAlgn="base">
              <a:buNone/>
            </a:pPr>
            <a:r>
              <a:rPr lang="ru-RU" sz="4200" dirty="0" smtClean="0">
                <a:latin typeface="Times New Roman" pitchFamily="18" charset="0"/>
                <a:cs typeface="Times New Roman" pitchFamily="18" charset="0"/>
              </a:rPr>
              <a:t>10.Часы отбивают каждый час столько ударов, сколько они показывают часов, а каждые пол часа – один удар. Сколько ударов они сделают с часу дня до 12 часов ночи?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404664"/>
            <a:ext cx="7056784" cy="6048672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cap="all" dirty="0" smtClean="0">
                <a:latin typeface="Times New Roman" pitchFamily="18" charset="0"/>
                <a:cs typeface="Times New Roman" pitchFamily="18" charset="0"/>
              </a:rPr>
              <a:t>             СЮЖЕТНЫЕ ЗАДАЧИ</a:t>
            </a:r>
          </a:p>
          <a:p>
            <a:pPr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Гном идёт к клетке с тигром. Каждый раз, когда он делает два шага вперёд, тигр рычит, и гном отступает на шаг назад. За какое время он дойдёт до клетки, если до неё 5 шагов, а 1 шаг гном делает за 1 секунду?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Какую отметку впервые в жизни получил по математике Фома, если известно, что она является числом не простым, а составным?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Сколько лет сиднем просидел на печи Илья Муромец? Известно, что если бы он просидел ещё 2 раза по столько, то его возраст составил бы наибольшее двузначное число.</a:t>
            </a: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Раздели самое маленькое четырёхзначное число на наименьшее простое и узнаешь, сколько лет не умывалась и не чистила зубы злая волшебница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Гингема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 повести-сказки А. Волкова «Волшебник Изумрудного города».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332656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задача</a:t>
            </a:r>
            <a:br>
              <a:rPr lang="ru-RU" b="1" dirty="0" smtClean="0"/>
            </a:br>
            <a:r>
              <a:rPr lang="ru-RU" b="1" dirty="0" smtClean="0"/>
              <a:t>«День рождения»</a:t>
            </a:r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784573"/>
            <a:ext cx="7139136" cy="507342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</a:t>
            </a:r>
            <a:r>
              <a:rPr lang="ru-RU" dirty="0"/>
              <a:t>семье Воробьевых приближался день рождения дочери Ирины. Ирина учится в 3 классе. Она планировала пригласить на день рождения своих подружек. Вместе с мамой они стали решать вопрос о праздничном угощении. Мама предложила  испечь  торт. Дочь в свою очередь предложила маме купить уже готовый торт в магазине. Но мама не согласилась с ее предложением, так как посчитала, что такой вариант будет менее выгодным для семейного бюджета. Чтобы угощения хватило на всех, для праздничного стола необходим торт весом в 1 кг.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988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7668344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Для решения проблемы  определи стоимость каждого продукта, необходимого для приготовления торта, используя  справочную информацию. Запиши расчеты стоимости продуктов в таблицу</a:t>
            </a:r>
            <a:r>
              <a:rPr lang="ru-RU" sz="2200" dirty="0" smtClean="0">
                <a:latin typeface="+mn-lt"/>
                <a:cs typeface="Times New Roman" pitchFamily="18" charset="0"/>
              </a:rPr>
              <a:t/>
            </a:r>
            <a:br>
              <a:rPr lang="ru-RU" sz="2200" dirty="0" smtClean="0">
                <a:latin typeface="+mn-lt"/>
                <a:cs typeface="Times New Roman" pitchFamily="18" charset="0"/>
              </a:rPr>
            </a:br>
            <a:r>
              <a:rPr lang="ru-RU" dirty="0" smtClean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350" y="1600200"/>
          <a:ext cx="7417122" cy="490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2374"/>
                <a:gridCol w="2472374"/>
                <a:gridCol w="2472374"/>
              </a:tblGrid>
              <a:tr h="788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Название</a:t>
                      </a:r>
                      <a:r>
                        <a:rPr lang="en-US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продукта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Полная стоимость продукта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Необходимо потратить на покупку  продуктов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сливочное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масло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яйца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молоко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мука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сгу</a:t>
                      </a:r>
                      <a:r>
                        <a:rPr lang="ru-RU" sz="2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щ</a:t>
                      </a:r>
                      <a:r>
                        <a:rPr lang="en-US" sz="20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енное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молоко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1480">
                <a:tc>
                  <a:txBody>
                    <a:bodyPr/>
                    <a:lstStyle/>
                    <a:p>
                      <a:endParaRPr lang="ru-RU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Справочная информация: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47664" y="1052736"/>
          <a:ext cx="7272660" cy="528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3888285"/>
                <a:gridCol w="2232247"/>
              </a:tblGrid>
              <a:tr h="1079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Цена торта в магазине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(1 кг)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Цена продуктов для приготовления торта весом в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Количество ингредиентов для приготовления торта и крема для украшения торта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9867"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600 </a:t>
                      </a:r>
                      <a:r>
                        <a:rPr lang="en-US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рублей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 defTabSz="889000">
                        <a:lnSpc>
                          <a:spcPct val="115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пачка сливочного  масла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135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сливочного масла </a:t>
                      </a:r>
                    </a:p>
                  </a:txBody>
                  <a:tcPr marL="68580" marR="68580" marT="0" marB="0"/>
                </a:tc>
              </a:tr>
              <a:tr h="585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десяток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яиц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рублей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яйца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5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молока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–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65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рублей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200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молока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5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муки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90</a:t>
                      </a:r>
                      <a:r>
                        <a:rPr lang="en-US" sz="18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рублей</a:t>
                      </a:r>
                      <a:endParaRPr lang="en-US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муки</a:t>
                      </a:r>
                      <a:endParaRPr lang="en-US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9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банка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сгущенного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молока</a:t>
                      </a:r>
                      <a:r>
                        <a:rPr lang="en-US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–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120</a:t>
                      </a:r>
                      <a:r>
                        <a:rPr lang="en-US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рублей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банка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сгущенного</a:t>
                      </a:r>
                      <a:r>
                        <a:rPr lang="en-US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молока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16824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Характеристика задания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340768"/>
            <a:ext cx="6707088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Задание.  «День рождения».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Содержательная область оценки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Количество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Компетентностная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область оценки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Применять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 Контекст-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Личная жизнь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 Формат ответа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развернутый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ответ 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 Описание задания («объект оценки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(предметный результат)) – распознает зависимости и применяет данные, представленные в табличной форме, на основе анализа интерпретирует  результат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•  Дополнительные  характеристики.  Проверяются  действия  универсального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 мысленно  моделировать  предложенную  ситуацию,  находить  число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одинаковых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частей,  из  которых  составлено  целое,  проверять  правильность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предположения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3122542927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980728"/>
            <a:ext cx="7033984" cy="514543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Формирование функциональной математической грамотности  включает: 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•методическую готовность учителя к формированию математической грамотности; 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•овладение методикой становления универсальных учебных действий младшего школьника; 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•применение технологии «педагогическая диагностика»; 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•реализацию дифференцированного подхода;</a:t>
            </a:r>
          </a:p>
          <a:p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•использование содержания программ внеурочной деятельности, цифровых образовательных ресурсов.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1196752"/>
            <a:ext cx="69847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 — основа жизненной и профессиональной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успешности выпускников, залог успешной социализации!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Систематическое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использование на уроках математики  специальных задач и заданий,  формирует и развивает функциональную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математическую грамотность  у учащихся с ОВЗ,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позволяет более уверенно ориентироваться в простейших закономерностях окружающей их действительности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активнее использовать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математические знания в повседневной жизни.</a:t>
            </a:r>
          </a:p>
        </p:txBody>
      </p:sp>
    </p:spTree>
    <p:extLst>
      <p:ext uri="{BB962C8B-B14F-4D97-AF65-F5344CB8AC3E}">
        <p14:creationId xmlns="" xmlns:p14="http://schemas.microsoft.com/office/powerpoint/2010/main" val="1048838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28184" y="3573016"/>
            <a:ext cx="224997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dirty="0" smtClean="0">
                <a:latin typeface="Arial" pitchFamily="34" charset="0"/>
                <a:cs typeface="Arial" pitchFamily="34" charset="0"/>
              </a:rPr>
              <a:t>Джордж Пойа</a:t>
            </a:r>
          </a:p>
          <a:p>
            <a:pPr algn="r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052736"/>
            <a:ext cx="74295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Что означает владение математикой? Это есть умение решать задачи, причем не только стандартные, но и требующие известной независимости мышления, здравого смысла, оригинальности, изобретательности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ctr"/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7454062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Математическая грамотность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— </a:t>
            </a:r>
          </a:p>
          <a:p>
            <a:pPr algn="ctr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способность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структурировать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данные (ситуацию),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вычленять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математические отношения,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создавать математическую модель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ситуации, анализировать и преобразовывать ее, интерпретировать полученные результаты.</a:t>
            </a: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Функциональная математическая грамотность</a:t>
            </a:r>
          </a:p>
          <a:p>
            <a:pPr lvl="0" algn="ctr">
              <a:lnSpc>
                <a:spcPct val="150000"/>
              </a:lnSpc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способность учащегося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использовать математические знания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приобретенные им за время обучения в школе, для решения разнообразных задач </a:t>
            </a:r>
            <a:r>
              <a:rPr lang="ru-RU" dirty="0" err="1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межпредметного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и практико-ориентированного содержания, для дальнейшего обучения и успешной социализации в обществе.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139136" cy="115212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Функциональная математическая грамотность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в себя математические компетентности, которые можно формировать через специально разработанную систему задач: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204864"/>
            <a:ext cx="6995120" cy="3921299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группа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задачи, в которых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требуется воспроизвести факты и методы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выполнить вычисления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0" lvl="0" indent="0" algn="just">
              <a:buNone/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группа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задачи, в которых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требуется установить связи  и интегрировать материал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из разных областей математики; </a:t>
            </a:r>
          </a:p>
          <a:p>
            <a:pPr marL="0" lvl="0" indent="0" algn="just">
              <a:buNone/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группа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задачи, в которых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требуется выделить в жизненных ситуациях проблему, решаемую средствами математики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, построить модель решения.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06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476672"/>
            <a:ext cx="7067128" cy="56494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успешного развития функциональной грамотности школьников с ОВЗ и достижения ключевых и предметных компетенций необходимо использовать такие приемы, чтобы обучение на уроке носило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характер.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«Функциональная грамотность сегодня — это базовое образование личности.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Учащийся  должен обладать: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готовностью успешно взаимодействовать с изменяющимся окружающим миром;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возможностью решать различные (в том числе нестандартные) учебные и жизненные задачи;</a:t>
            </a:r>
          </a:p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способностью строить социальные отношения»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8172400" cy="86895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Методическая копилка по развитию функциональной  математической грамотности у учащихся с ОВЗ на уроке математики.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925144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Математическая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разминка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Какой день наступает после понедельника?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вторник.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Какой день следует за вторником?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среда.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Какой день недели наступает раньше других?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понедельник.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Какой день недели наступает позже других?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воскресенье.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Какой день недели предшествует субботе?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пятница.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Какой день недели находится между средой и пятницей?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четверг.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 Как перечислить пять дней недели, не называя их?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позавчера, вчера, сегодня, завтра, послезавтра.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19672" y="332656"/>
            <a:ext cx="7128792" cy="6264696"/>
          </a:xfrm>
        </p:spPr>
        <p:txBody>
          <a:bodyPr>
            <a:normAutofit fontScale="55000" lnSpcReduction="20000"/>
          </a:bodyPr>
          <a:lstStyle/>
          <a:p>
            <a:pPr algn="ctr" fontAlgn="base">
              <a:buNone/>
            </a:pPr>
            <a:r>
              <a:rPr lang="ru-RU" sz="5100" b="1" dirty="0" smtClean="0">
                <a:latin typeface="Times New Roman" pitchFamily="18" charset="0"/>
                <a:cs typeface="Times New Roman" pitchFamily="18" charset="0"/>
              </a:rPr>
              <a:t>«Корзина понятий»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 fontAlgn="base">
              <a:buNone/>
            </a:pPr>
            <a:endParaRPr lang="ru-RU" sz="51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Цена — это стоимость одного предмета.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любят счёт.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Стоимость — это количество денег, которые заплатили за товар.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были металлические, их рубили, так появились рубли.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Рубли можно поменять на иностранную валюту: доллары, евро.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— это множество товара.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России две группы денег: монеты и купюры.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можно хранить в банке, копилке.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можно у кого 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нибудь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попросить в долг.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Дружба дружбой, а денежки врозь.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магазине дают сдачу.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воровать нельзя.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Профессии, связанные с деньгами: продавец, кассир, почтальон.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Когда денег не было, люди обменивались товаром.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деньги можно купить всё, кроме здоровья.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надо зарабатывать.</a:t>
            </a:r>
          </a:p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Деньги можно тратить.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60648"/>
            <a:ext cx="7488832" cy="6264696"/>
          </a:xfrm>
        </p:spPr>
        <p:txBody>
          <a:bodyPr>
            <a:normAutofit fontScale="25000" lnSpcReduction="20000"/>
          </a:bodyPr>
          <a:lstStyle/>
          <a:p>
            <a:pPr algn="ctr" fontAlgn="base"/>
            <a:r>
              <a:rPr lang="ru-RU" sz="8000" dirty="0" smtClean="0"/>
              <a:t> </a:t>
            </a:r>
            <a:r>
              <a:rPr lang="ru-RU" sz="8000" b="1" cap="all" dirty="0" smtClean="0">
                <a:latin typeface="Times New Roman" pitchFamily="18" charset="0"/>
                <a:cs typeface="Times New Roman" pitchFamily="18" charset="0"/>
              </a:rPr>
              <a:t>ЗАДАЧИ НА </a:t>
            </a:r>
            <a:r>
              <a:rPr lang="ru-RU" sz="8000" b="1" cap="all" dirty="0" err="1" smtClean="0">
                <a:latin typeface="Times New Roman" pitchFamily="18" charset="0"/>
                <a:cs typeface="Times New Roman" pitchFamily="18" charset="0"/>
              </a:rPr>
              <a:t>ЛОГИКу</a:t>
            </a:r>
            <a:endParaRPr lang="ru-RU" sz="8000" b="1" cap="all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*Пять лет назад Аркадию было 8 лет. Сколько лет будет Аркадию через 6 лет?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8 + 5 = 13 лет — Аркадию сейчас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13 + 6 = 19 лет — будет Аркадию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О т в е т: через 6 лет Аркадию будет 19 лет.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* Шоколадка состоит из 9 квадратиков. Сколько разломов надо сделать, чтобы отделить все квадратики? (Каждый раз ломается один кусок по прямой линии.)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Ломаем шоколадку 2 раза и получаем 3 шоколадные полоски. Ломаем полоску на отдельные квадраты: каждую полоску по 3 раза. Получаем всего 8 разломов. Для других вариантов разламывания тоже нужно будет 8 разломов.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* а) Вова решает задачи лучше, чем Коля. Коля решает задачи лучше, чем Миша. Напиши, кто решает задачи лучше всех.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Лучше всех решает задачи Вова.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Полкан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лает чаще, чем Жучка, но реже, чем Барбос. Напиши, кто лает чаще всех.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Чаще всех лает Барбос.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в) Мурка мяукает тише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Барсика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, но громче Пушка. Напиши, кто мяукает громче всех.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Громче всех мяукает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Барсик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60648"/>
            <a:ext cx="7272808" cy="6441579"/>
          </a:xfrm>
        </p:spPr>
        <p:txBody>
          <a:bodyPr>
            <a:normAutofit fontScale="25000" lnSpcReduction="20000"/>
          </a:bodyPr>
          <a:lstStyle/>
          <a:p>
            <a:pPr fontAlgn="base">
              <a:buNone/>
            </a:pPr>
            <a:endParaRPr lang="ru-RU" sz="7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1.Четверо играли в домино четыре часа. Сколько времени играл каждый?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2.Сумма цифр двузначного числа равна наибольшему 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однознаному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числу, а число десятков на два меньше этой суммы. Какое это число?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3.Цифра десятков в двузначном числе на три больше цифры единиц и равна 7. Какое это число?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4.Сумма двух чисел равна 330. Когда в большем числе отбросили справа один нуль, то числа оказались равными. Какие это числа?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5.Из города в деревню выехал велосипедист со скоростью 12 км/час. Одновременно с ним вышел из деревни в город пешеход со скоростью 5 км/час. Через час они встретились.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а) Кто в момент встречи был дальше от города: велосипедист или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пешеход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б) Какое расстояние от города до деревни?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6.Ваня и Петя сидели на берегу и ловили рыбу. У Вани рыба клевала плохо, а у Пети хорошо.</a:t>
            </a:r>
          </a:p>
          <a:p>
            <a:pPr fontAlgn="base">
              <a:buNone/>
            </a:pP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 это время подошла сестра Вани и спросила у брата: «Ну, как клев, рыболов? Много ли наловили?» И Ваня сказал: «А ты угадай сама. У нас вместе на 15 рыбок больше, чем у меня, а у одного из нас на 12 рыб меньше, чем у другого. Но сестра быстро угадала, сколько рыбок у Вани и Пети. Сосчитайте и вы.</a:t>
            </a:r>
          </a:p>
          <a:p>
            <a:pPr fontAlgn="base">
              <a:buNone/>
            </a:pPr>
            <a:endParaRPr lang="ru-RU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pPr fontAlgn="base"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fontAlgn="base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8b0f864cff27db7cf32f7cc731af0cc25b3d874"/>
</p:tagLst>
</file>

<file path=ppt/theme/theme1.xml><?xml version="1.0" encoding="utf-8"?>
<a:theme xmlns:a="http://schemas.openxmlformats.org/drawingml/2006/main" name="Тема Office">
  <a:themeElements>
    <a:clrScheme name="Другая 1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7F7F7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1549</TotalTime>
  <Words>1061</Words>
  <Application>Microsoft Office PowerPoint</Application>
  <PresentationFormat>Экран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Функциональная математическая грамотность включает в себя математические компетентности, которые можно формировать через специально разработанную систему задач:</vt:lpstr>
      <vt:lpstr>Слайд 5</vt:lpstr>
      <vt:lpstr>Методическая копилка по развитию функциональной  математической грамотности у учащихся с ОВЗ на уроке математики. </vt:lpstr>
      <vt:lpstr>Слайд 7</vt:lpstr>
      <vt:lpstr>Слайд 8</vt:lpstr>
      <vt:lpstr>Слайд 9</vt:lpstr>
      <vt:lpstr>Слайд 10</vt:lpstr>
      <vt:lpstr>Слайд 11</vt:lpstr>
      <vt:lpstr>задача «День рождения»а</vt:lpstr>
      <vt:lpstr>Для решения проблемы  определи стоимость каждого продукта, необходимого для приготовления торта, используя  справочную информацию. Запиши расчеты стоимости продуктов в таблицу  </vt:lpstr>
      <vt:lpstr>Справочная информация: </vt:lpstr>
      <vt:lpstr>Характеристика задания 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uzer</cp:lastModifiedBy>
  <cp:revision>178</cp:revision>
  <dcterms:created xsi:type="dcterms:W3CDTF">2014-07-09T12:43:29Z</dcterms:created>
  <dcterms:modified xsi:type="dcterms:W3CDTF">2024-03-27T06:22:01Z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356969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