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6" r:id="rId3"/>
    <p:sldId id="273" r:id="rId4"/>
    <p:sldId id="290" r:id="rId5"/>
    <p:sldId id="293" r:id="rId6"/>
    <p:sldId id="292" r:id="rId7"/>
    <p:sldId id="271" r:id="rId8"/>
    <p:sldId id="289" r:id="rId9"/>
    <p:sldId id="276" r:id="rId10"/>
    <p:sldId id="277" r:id="rId11"/>
    <p:sldId id="280" r:id="rId12"/>
    <p:sldId id="267" r:id="rId13"/>
    <p:sldId id="286" r:id="rId14"/>
    <p:sldId id="285" r:id="rId15"/>
    <p:sldId id="268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0F27-CC92-4C43-B488-5201EF37BA6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D67FD-0DEA-47B8-BBBF-4C2ECDE4C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67FD-0DEA-47B8-BBBF-4C2ECDE4CF5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65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29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496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14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4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2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9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35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53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7FDF57-D234-4E0C-A8E5-F60AA2AF8185}" type="datetimeFigureOut">
              <a:rPr lang="ru-RU" smtClean="0">
                <a:solidFill>
                  <a:srgbClr val="073E87"/>
                </a:solidFill>
              </a:rPr>
              <a:pPr/>
              <a:t>24.08.2023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B3DFA3-A25B-4224-8EBD-C31E9440861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5NNCj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hyperlink" Target="https://clck.ru/35NNn3" TargetMode="External"/><Relationship Id="rId4" Type="http://schemas.openxmlformats.org/officeDocument/2006/relationships/hyperlink" Target="https://clck.ru/35NNb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6;&#1091;&#1087;&#1088;&#1086;&#1092;&#1077;&#1089;&#1089;&#1080;&#1081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5NP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s://clck.ru/35Nc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avigatum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5Ps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ck.ru/35PsSh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щзшгнеакв\Desktop\билет\h9l1us6yh9fty0kwht93wmqu1tds0df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12768" cy="1584176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 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«Пробую. Получаю опыт»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63888" y="1844824"/>
            <a:ext cx="5122913" cy="4680519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испытание, или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проверка, моделирующая элементы конкретного вида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деятельности, имеющая завершенный вид, способствующая сознательному, обоснованному выбору профессии. </a:t>
            </a:r>
          </a:p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профессиональных проб в проекте возможно в следующих форматах: очном, онлайн, проба на платформе проекта (проводится в образовательной организации).</a:t>
            </a:r>
          </a:p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endParaRPr lang="ru-RU" dirty="0">
              <a:solidFill>
                <a:prstClr val="black"/>
              </a:solidFill>
              <a:latin typeface="TimesNewRomanPSMT"/>
            </a:endParaRPr>
          </a:p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участия в мероприятиях  обучающиеся заполняют формы обратной связи на Платформе.</a:t>
            </a:r>
          </a:p>
          <a:p>
            <a:endParaRPr lang="ru-RU" dirty="0"/>
          </a:p>
        </p:txBody>
      </p:sp>
      <p:pic>
        <p:nvPicPr>
          <p:cNvPr id="4099" name="Picture 3" descr="C:\Users\щзшгнеакв\Desktop\билет\2a1824e73b3221ac5099e2d00b23967a-800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39" b="10039"/>
          <a:stretch>
            <a:fillRect/>
          </a:stretch>
        </p:blipFill>
        <p:spPr bwMode="auto">
          <a:xfrm>
            <a:off x="323528" y="1916832"/>
            <a:ext cx="2808312" cy="356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99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2"/>
            <a:ext cx="9144000" cy="686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32657"/>
            <a:ext cx="77152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рефлексивный урок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3" y="1700808"/>
            <a:ext cx="4104455" cy="4968551"/>
          </a:xfrm>
        </p:spPr>
        <p:txBody>
          <a:bodyPr>
            <a:normAutofit/>
          </a:bodyPr>
          <a:lstStyle/>
          <a:p>
            <a:pPr lvl="0" algn="ctr">
              <a:buClr>
                <a:srgbClr val="92D050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(проводится в конце курса, по итогам всех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мероприятий):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разбор и обсуждение персональных рекомендаций (по возрастам). Разбор и обсуждение полученного опыта по итогам профессиональных проб и мероприятий. Постановка образовательных и карьерных целей (стратегических и тактических).</a:t>
            </a:r>
          </a:p>
        </p:txBody>
      </p:sp>
      <p:pic>
        <p:nvPicPr>
          <p:cNvPr id="10" name="Picture 4" descr="C:\Users\щзшгнеакв\Desktop\билет\png202208091203450000_jD7uii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0" r="7030"/>
          <a:stretch>
            <a:fillRect/>
          </a:stretch>
        </p:blipFill>
        <p:spPr bwMode="auto">
          <a:xfrm>
            <a:off x="395536" y="1556792"/>
            <a:ext cx="3565525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96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3"/>
            <a:ext cx="6264696" cy="720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Профориентационные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выбору: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5472608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с представителями предприятий, учебных заведений;</a:t>
            </a:r>
          </a:p>
          <a:p>
            <a:pPr marL="45720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выпускниками («Дороги, которые мы выбираем»);</a:t>
            </a:r>
          </a:p>
          <a:p>
            <a:pPr marL="457200" indent="-457200" algn="l">
              <a:buClr>
                <a:srgbClr val="31B6FD"/>
              </a:buClr>
              <a:buFontTx/>
              <a:buChar char="-"/>
            </a:pP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встречи с интересными людьми»:                                    знакомство с местными жителями разных профессий с целью заинтересованности воспитанников выбором своей будущей трудовой деятельности;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на предприятия села, района, других городов; 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и посещение лекций в образовательных организациях СПО и ВО; посещения дней открытых дверей учебных заведений;</a:t>
            </a:r>
          </a:p>
          <a:p>
            <a:pPr marL="45720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тематические мастер- классы; беседы, дискуссии;</a:t>
            </a:r>
          </a:p>
          <a:p>
            <a:pPr marL="457200" lvl="0" indent="-457200" algn="l">
              <a:buClr>
                <a:srgbClr val="31B6FD"/>
              </a:buClr>
              <a:buSzPct val="100000"/>
              <a:buFontTx/>
              <a:buChar char="-"/>
            </a:pP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31B6FD"/>
              </a:buClr>
              <a:buFontTx/>
              <a:buChar char="-"/>
            </a:pP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программы;</a:t>
            </a:r>
          </a:p>
          <a:p>
            <a:pPr marL="457200" indent="-457200" algn="l">
              <a:buClr>
                <a:srgbClr val="31B6FD"/>
              </a:buClr>
              <a:buFontTx/>
              <a:buChar char="-"/>
            </a:pP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деловые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(«Кем быть?», «Лабиринт выбора», «Перспектива», «Биржа труда»)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сложности и осознанности выбора профессии в соответствии с индивидуальными особенностями личности; учить планировать свое будущее; формировать навык постановки цели; формирование навыков </a:t>
            </a:r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своих качеств;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ярмарка профессий «Шаг в будущее»;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районном форуме профессий;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направленности;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 занятиям в кружках и спортивных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секциях;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 педагога- психолога;</a:t>
            </a: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FontTx/>
              <a:buChar char="-"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Clr>
                <a:srgbClr val="31B6FD"/>
              </a:buClr>
              <a:buSzPct val="100000"/>
              <a:buFontTx/>
              <a:buChar char="-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9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3123213-2000x836-1-1024x4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3" y="116632"/>
            <a:ext cx="4546848" cy="12961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           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внеклассной проектно- исследовательской деятельности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268760"/>
            <a:ext cx="4104456" cy="504055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в широком смысле – это деятельность, ограниченная во времени.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проекта всегда есть цель – прийти к какому-то выводу, создать продукт или услугу. Подразумевает под собой решение какой-то новой и актуальной проблемы в рамках кругозора обучающихся.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«Анализ потребления молочной продукции»</a:t>
            </a:r>
          </a:p>
          <a:p>
            <a:endParaRPr lang="ru-RU" dirty="0"/>
          </a:p>
        </p:txBody>
      </p:sp>
      <p:pic>
        <p:nvPicPr>
          <p:cNvPr id="1027" name="Picture 3" descr="E:\презентация\изображение_viber_2023-08-22_11-25-25-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462784" cy="3768849"/>
          </a:xfrm>
          <a:prstGeom prst="rect">
            <a:avLst/>
          </a:prstGeom>
          <a:noFill/>
        </p:spPr>
      </p:pic>
      <p:pic>
        <p:nvPicPr>
          <p:cNvPr id="8" name="Picture 2" descr="E:\презентация\изображение_viber_2023-08-22_11-27-40-5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9119" r="19119"/>
          <a:stretch>
            <a:fillRect/>
          </a:stretch>
        </p:blipFill>
        <p:spPr bwMode="auto">
          <a:xfrm>
            <a:off x="683568" y="3068960"/>
            <a:ext cx="3671887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3123213-2000x836-1-1024x4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1" y="338667"/>
            <a:ext cx="4834880" cy="7860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Внеурочная деятельность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                                     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3" y="1556793"/>
            <a:ext cx="3744415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1.  Программа классных часов по профориентации для учащихся 5-9 классов </a:t>
            </a:r>
            <a:r>
              <a:rPr lang="ru-RU" dirty="0" err="1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Г.В.Резапкиной</a:t>
            </a: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«Правильный выбор профессии»               </a:t>
            </a:r>
            <a:r>
              <a:rPr lang="en-US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https://clck.ru/35NNCj</a:t>
            </a: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Серия классных часов «Сориентируемся в мире профессий» для учащихся 8–9-х классов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https://clck.ru/35NNbV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Серия включает 4 классных часа. Продолжительность каждого – 45 мин.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Классный час по профориентации « Найти себя» </a:t>
            </a:r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для учащихся 9 классов              </a:t>
            </a:r>
            <a:r>
              <a:rPr lang="en-US" sz="20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https://clck.ru/35NNn3</a:t>
            </a:r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print"/>
          <a:srcRect t="22533" b="22533"/>
          <a:stretch>
            <a:fillRect/>
          </a:stretch>
        </p:blipFill>
        <p:spPr bwMode="auto">
          <a:xfrm>
            <a:off x="323528" y="1124744"/>
            <a:ext cx="35661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-41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4968552" cy="576064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216024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2D050"/>
              </a:buClr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демонстрация выпусков открытых онлайн-уроков «Шоу профессий»</a:t>
            </a:r>
          </a:p>
          <a:p>
            <a:pPr lvl="0">
              <a:buClr>
                <a:srgbClr val="92D050"/>
              </a:buClr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шоупрофессий.рф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92D050"/>
              </a:buClr>
            </a:pP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2D050"/>
              </a:buClr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Шоу профессий» — это проект, который в формате ярких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видеовыпусков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расскажет тебе о самых важных и интересных профессиях.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щзшгнеакв\Desktop\билет\шоу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650">
            <a:off x="433958" y="3138039"/>
            <a:ext cx="4164980" cy="3179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щзшгнеакв\Desktop\билет\шоу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1531"/>
            <a:ext cx="3998615" cy="3188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31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38667"/>
            <a:ext cx="7643192" cy="1002101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5" y="1556791"/>
            <a:ext cx="4392487" cy="4104457"/>
          </a:xfrm>
        </p:spPr>
        <p:txBody>
          <a:bodyPr>
            <a:normAutofit/>
          </a:bodyPr>
          <a:lstStyle/>
          <a:p>
            <a:pPr lvl="0">
              <a:buClrTx/>
              <a:buSzTx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Сборник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 конкурса методических материалов по профориентации школьников</a:t>
            </a:r>
          </a:p>
          <a:p>
            <a:pPr lvl="0">
              <a:buClrTx/>
              <a:buSzTx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ПРОФориентир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https://clck.ru/35NPBs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Tx/>
              <a:buSzTx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Профориентация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Мир практической психологии.</a:t>
            </a:r>
          </a:p>
          <a:p>
            <a:pPr lvl="0">
              <a:buClrTx/>
              <a:buSzTx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clck.ru/35NcnS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щзшгнеакв\Desktop\билет\профориенти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5" b="705"/>
          <a:stretch>
            <a:fillRect/>
          </a:stretch>
        </p:blipFill>
        <p:spPr bwMode="auto">
          <a:xfrm>
            <a:off x="611560" y="1556792"/>
            <a:ext cx="288032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55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3" y="338667"/>
            <a:ext cx="4906888" cy="1434149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НАВИГАТУМ-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образовательный и научно- исследовательский проект.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Игровые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профориентационные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материалы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https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://vk.com/navigatumru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59" y="1844825"/>
            <a:ext cx="3250431" cy="4748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щзшгнеакв\Desktop\билет\новигато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2" r="7502"/>
          <a:stretch>
            <a:fillRect/>
          </a:stretch>
        </p:blipFill>
        <p:spPr bwMode="auto">
          <a:xfrm>
            <a:off x="467544" y="476672"/>
            <a:ext cx="3566160" cy="4820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щзшгнеакв\Desktop\билет\новигату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85" y="1844825"/>
            <a:ext cx="3826495" cy="486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4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336704" cy="1224136"/>
          </a:xfr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/>
          </a:bodyPr>
          <a:lstStyle/>
          <a:p>
            <a:r>
              <a:rPr lang="ru-RU" sz="6000" b="0" i="0" smtClean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6000" b="0" i="0" smtClean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0" i="0" dirty="0" smtClean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l"/>
            <a:endParaRPr lang="ru-RU" sz="2000" b="0" i="0" dirty="0">
              <a:solidFill>
                <a:srgbClr val="1A1A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4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«Внеурочная деятельность»: курс занятий «Россия- мои горизонты»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 fontScale="92500" lnSpcReduction="20000"/>
          </a:bodyPr>
          <a:lstStyle/>
          <a:p>
            <a:pPr lvl="0" algn="l">
              <a:buClr>
                <a:srgbClr val="31B6FD"/>
              </a:buClr>
              <a:buSzPct val="100000"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2023-2024 учебном году =34 занятия (  1 занятие в неделю –согласно Методическим рекомендациям по организации внеурочной деятельности 1 час в неделю рекомендовано посвящать </a:t>
            </a:r>
            <a:r>
              <a:rPr lang="ru-RU" sz="1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7432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Проводятся еженедельно (рекомендуемый день- четверг) по примерной рабочей программе  «Билет в будущее»; 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 курса внеурочной деятельности «Билет в будущее»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(примерная рабочая программа) и материалы к занятиям будут размещены на </a:t>
            </a:r>
            <a:r>
              <a:rPr lang="en-US" sz="19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https://bvbinfo.ru/</a:t>
            </a:r>
            <a:r>
              <a:rPr lang="ru-RU" sz="19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Рекомендуются к проведению классными руководителями в рамках внеурочной деятельности;</a:t>
            </a:r>
          </a:p>
          <a:p>
            <a:pPr marL="274320" lvl="0" indent="-274320" algn="l">
              <a:buClr>
                <a:srgbClr val="31B6FD"/>
              </a:buClr>
              <a:buSzPct val="100000"/>
            </a:pPr>
            <a:endParaRPr lang="ru-RU" sz="19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9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Воспитательная деятельность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ожет быть реализована через включение во внеурочную деятельность.</a:t>
            </a:r>
            <a:endParaRPr lang="ru-RU" sz="19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1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" y="-45515"/>
            <a:ext cx="9136620" cy="6903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338667"/>
            <a:ext cx="5410944" cy="9300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Вводный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≪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Моя Россия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мои горизонты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≫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050904" cy="532859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Тематическое содержание</a:t>
            </a: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. Урок раскрывает возможности обучающихся при выборе</a:t>
            </a:r>
          </a:p>
          <a:p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индивидуальной образовательно-профессиональной траектории. Выбор профессионального</a:t>
            </a:r>
          </a:p>
          <a:p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пути - одно из важнейших решений, которое предстоит принять школьникам. Рынок труда в</a:t>
            </a:r>
          </a:p>
          <a:p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условиях неопределенности всегда пугает и вызывает много вопросов: куда пойти учиться,</a:t>
            </a:r>
          </a:p>
          <a:p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чтобы завтра не остаться без работы? Найдется ли для меня место на этом рынке труда? Чему</a:t>
            </a:r>
          </a:p>
          <a:p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нужно учиться уже сегодня, чтобы завтра быть востребованным?</a:t>
            </a:r>
          </a:p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 на то, чтобы в интерактивной игровой форме познакомить учеников с тем, какие отрасли и профессии востребованы в России сегодня, какие открываются перспективы развития, какие навыки потребуются для эффективной реализации себя в профессиональной сфере, что важно сейчас и будет нужно, когда ребята окажутся на рынке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6" b="1176"/>
          <a:stretch>
            <a:fillRect/>
          </a:stretch>
        </p:blipFill>
        <p:spPr bwMode="auto">
          <a:xfrm>
            <a:off x="251520" y="980728"/>
            <a:ext cx="3228975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59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192687" cy="12961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Внеурочная деятельность: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онлайн - диагностика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59832" y="1592264"/>
            <a:ext cx="5122912" cy="4861072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диагностика обучающихся на интернет-платформе  (для зарегистрированных участников проекта) позволяет определить требуемый объем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помощи и сформировать дальнейшую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индивидуальную траекторию участия в программе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работы.</a:t>
            </a:r>
          </a:p>
          <a:p>
            <a:endParaRPr lang="ru-RU" sz="1500" dirty="0">
              <a:solidFill>
                <a:prstClr val="black"/>
              </a:solidFill>
              <a:latin typeface="TimesNewRomanPSMT"/>
            </a:endParaRP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Результаты онлайн-диагностики обязательно сопровождаются последующей консультацией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обучающихся. </a:t>
            </a:r>
          </a:p>
        </p:txBody>
      </p:sp>
      <p:pic>
        <p:nvPicPr>
          <p:cNvPr id="1027" name="Picture 3" descr="C:\Users\щзшгнеакв\Desktop\билет\img_20221115_123717_8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6" r="7256"/>
          <a:stretch>
            <a:fillRect/>
          </a:stretch>
        </p:blipFill>
        <p:spPr bwMode="auto">
          <a:xfrm>
            <a:off x="323528" y="1484784"/>
            <a:ext cx="2664296" cy="4217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38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 fontScale="85000" lnSpcReduction="10000"/>
          </a:bodyPr>
          <a:lstStyle/>
          <a:p>
            <a:pPr marL="274320" lvl="0" indent="-274320" algn="l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Продолжительность каждого урока – не менее 45 мин. </a:t>
            </a:r>
          </a:p>
          <a:p>
            <a:pPr marL="274320" lvl="0" indent="-274320" algn="l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каждый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 встроены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интерактивные элементы: вопросы по теме урока, тестирование/опрос с целью организации взаимодействия педагога с обучающимися. Во время урока школьники имеют возможность решить в классе </a:t>
            </a:r>
            <a:r>
              <a:rPr lang="ru-RU" sz="1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задания (кейсы).</a:t>
            </a:r>
          </a:p>
          <a:p>
            <a:pPr lvl="0" algn="l">
              <a:buClr>
                <a:srgbClr val="31B6FD"/>
              </a:buClr>
              <a:buSzPct val="100000"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участия в мероприятиях по профессиональному выбору обучающиеся заполняют формы обратной связи на Платформе.</a:t>
            </a:r>
          </a:p>
          <a:p>
            <a:pPr lvl="0" algn="l">
              <a:buClr>
                <a:srgbClr val="31B6FD"/>
              </a:buClr>
              <a:buSzPct val="100000"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будущего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цифровои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̆ инструмент проекта «Билет в будущее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позволяет просто и быстро формировать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занятия. Педагогу нужно только задать необходимые параметры: тип занятия, возраст учеников, тематика занятия – и Конструктор сформирует готовый сценарий, включая все необходимые мультимедийные материалы – игры, анкеты, чек-листы презентации и видеоролики.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9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≪Моя Россия – мои горизонты≫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9612" y="1412776"/>
            <a:ext cx="6584776" cy="49685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https://clck.ru/35PsLp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щзшгнеакв\Desktop\билет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467921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щзшгнеакв\Desktop\билет\професси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42906" cy="2921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1916832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https://clck.ru/35PsSh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6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Создаем уроки: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uzer\Desktop\конс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704856" cy="4886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80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Создаем уроки: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uzer\Downloads\2023-08-24_10-15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704857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80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щзшгнеакв\Desktop\билет\3123213-2000x836-1-1024x4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1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628800"/>
            <a:ext cx="3873624" cy="4680520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организованная постоянно действующая экспозиция на базе исторических парков ≪Россия – Моя история≫;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</a:pPr>
            <a:endParaRPr lang="ru-RU" sz="2000" dirty="0">
              <a:solidFill>
                <a:prstClr val="black"/>
              </a:solidFill>
              <a:latin typeface="TimesNewRomanPSMT"/>
            </a:endParaRPr>
          </a:p>
          <a:p>
            <a:pPr marL="274320" lvl="0" indent="-274320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обучающихся с рынком труда, с различными отраслями и профессиями, с многообразием вариантов профессионального выбора;</a:t>
            </a:r>
          </a:p>
          <a:p>
            <a:pPr marL="274320" lvl="0" indent="-274320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участия в мероприятиях по профессиональному выбору обучающиеся заполняют формы обратной связи на Платформе.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1584176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Внеурочная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Посещение мультимедийной выставки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«Лаборатория будущего. Узнаю рынок»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02" y="1828800"/>
            <a:ext cx="3228021" cy="4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63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4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92D050"/>
      </a:accent1>
      <a:accent2>
        <a:srgbClr val="4584D3"/>
      </a:accent2>
      <a:accent3>
        <a:srgbClr val="00B050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860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Направление «Внеурочная деятельность»: курс занятий «Россия- мои горизонты»</vt:lpstr>
      <vt:lpstr>                     Вводный урок     ≪Моя Россия – мои горизонты≫</vt:lpstr>
      <vt:lpstr>                                                          Внеурочная деятельность: Профориентационная онлайн - диагностика </vt:lpstr>
      <vt:lpstr>Внеурочная деятельность: Профориентационные уроки</vt:lpstr>
      <vt:lpstr>  ≪Моя Россия – мои горизонты≫</vt:lpstr>
      <vt:lpstr>Создаем уроки:</vt:lpstr>
      <vt:lpstr>Создаем уроки:</vt:lpstr>
      <vt:lpstr>  Внеурочная деятельность: Посещение мультимедийной выставки  «Лаборатория будущего. Узнаю рынок» </vt:lpstr>
      <vt:lpstr>Внеурочная деятельность: Профессиональные пробы  «Пробую. Получаю опыт»</vt:lpstr>
      <vt:lpstr>Внеурочная деятельность: Профориентационный рефлексивный урок</vt:lpstr>
      <vt:lpstr>Внеурочная деятельность: Профориентационные мероприятия по выбору:</vt:lpstr>
      <vt:lpstr>Внеурочная деятельность:            Организация внеклассной проектно- исследовательской деятельности </vt:lpstr>
      <vt:lpstr>           Внеурочная деятельность :                                        тематические классные часы</vt:lpstr>
      <vt:lpstr>Внеурочная деятельность:</vt:lpstr>
      <vt:lpstr>Внеурочная деятельность: </vt:lpstr>
      <vt:lpstr>НАВИГАТУМ- образовательный и научно- исследовательский проект. Игровые  профориентационные материалы https://vk.com/navigatumru  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щзшгнеакв</dc:creator>
  <cp:lastModifiedBy>uzer</cp:lastModifiedBy>
  <cp:revision>65</cp:revision>
  <dcterms:created xsi:type="dcterms:W3CDTF">2023-08-19T09:46:56Z</dcterms:created>
  <dcterms:modified xsi:type="dcterms:W3CDTF">2023-08-24T07:22:15Z</dcterms:modified>
</cp:coreProperties>
</file>