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26" r:id="rId2"/>
    <p:sldId id="310" r:id="rId3"/>
    <p:sldId id="311" r:id="rId4"/>
    <p:sldId id="277" r:id="rId5"/>
    <p:sldId id="286" r:id="rId6"/>
    <p:sldId id="285" r:id="rId7"/>
    <p:sldId id="316" r:id="rId8"/>
    <p:sldId id="279" r:id="rId9"/>
    <p:sldId id="300" r:id="rId10"/>
    <p:sldId id="299" r:id="rId11"/>
    <p:sldId id="313" r:id="rId12"/>
    <p:sldId id="314" r:id="rId13"/>
    <p:sldId id="315" r:id="rId14"/>
    <p:sldId id="317" r:id="rId15"/>
    <p:sldId id="318" r:id="rId16"/>
    <p:sldId id="322" r:id="rId17"/>
    <p:sldId id="323" r:id="rId18"/>
    <p:sldId id="324" r:id="rId19"/>
    <p:sldId id="325" r:id="rId20"/>
    <p:sldId id="312" r:id="rId21"/>
    <p:sldId id="32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>
        <p:scale>
          <a:sx n="66" d="100"/>
          <a:sy n="66" d="100"/>
        </p:scale>
        <p:origin x="-165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D63699-2B9E-465A-B901-EA2026591444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64072-C2FA-4FF5-9CB1-B7F9E2AD7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93A3-9F19-44F6-A471-046B65941B58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5BD5-C460-4D2E-BF66-A4BB93EBB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681D-8146-4ED0-A6E4-2DD097EB7BC6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CF56-6864-4BD3-ACF2-90661FE32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F7CD-71A3-45A7-9F19-E659A6076298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1279-67A6-4CD7-B8AE-D128991E0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78B5-2B84-4C61-9063-63A489DC9078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AB06-A422-4C4C-BF75-823299F41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FCDD-5B1F-4C06-AB2C-C54D75A61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5A40-DB7E-4F4C-B4A6-3321E39855ED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38AD-41CF-4F9B-9717-0D93BF75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A453-68DD-480E-94D5-45D4A407B4B4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4B87-2EDE-4298-BF8A-2FD8D9774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BEA9-38F6-4128-9652-99C8A1D04AAB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5B4A-D81E-4F82-B610-43CBAA960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C68F-30D5-43FC-9DFF-8E0158FB3F7A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8528-7E2B-4C39-8848-9B3DFB80C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4FD7-6162-473D-BFF6-0D90B5C302DA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126E-098F-42D4-8804-54FC83E08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7838-161B-4ABC-8A00-8E5E3C9D0F64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A6A0D-F656-4207-BA3D-7FA6EBA2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D704-2117-4540-B00B-14B04DF5EC40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E8FF-0AC0-43F6-908F-7AFC2A70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563E-2DD9-4664-A9D4-49046C0AD20C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AF87-FE98-42BE-A2B0-82E46E989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2A2D41-F543-433D-BE7C-5942E78E4850}" type="datetime1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A2203-5BCF-40DE-A2AD-7E0360C1B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85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4422784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Всероссийский  детский фестиваль</a:t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народной культуры «Наследники традиций»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357190" cy="71438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3600" dirty="0" smtClean="0"/>
              <a:t>Яркая, нарядная, цветная гладь, где доминирует красный цвет декорирует скатерти, настенные панно, портьеры, покрывала, платья и блузки.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embroider_stitch_2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2285992"/>
            <a:ext cx="2214578" cy="1967793"/>
          </a:xfrm>
        </p:spPr>
      </p:pic>
      <p:pic>
        <p:nvPicPr>
          <p:cNvPr id="7" name="Содержимое 6" descr="sl1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715008" y="2268132"/>
            <a:ext cx="2500330" cy="1875248"/>
          </a:xfrm>
        </p:spPr>
      </p:pic>
      <p:pic>
        <p:nvPicPr>
          <p:cNvPr id="8194" name="Picture 2" descr="C:\Мама\владимирский верхошов\рисунки к уроку\сканирование0015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214818"/>
            <a:ext cx="2091207" cy="2421821"/>
          </a:xfrm>
          <a:prstGeom prst="rect">
            <a:avLst/>
          </a:prstGeom>
          <a:noFill/>
        </p:spPr>
      </p:pic>
      <p:pic>
        <p:nvPicPr>
          <p:cNvPr id="8195" name="Picture 3" descr="C:\Мама\владимирский верхошов\рисунки к уроку\изображение00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325556"/>
            <a:ext cx="2643206" cy="1960964"/>
          </a:xfrm>
          <a:prstGeom prst="rect">
            <a:avLst/>
          </a:prstGeom>
          <a:noFill/>
        </p:spPr>
      </p:pic>
      <p:pic>
        <p:nvPicPr>
          <p:cNvPr id="8196" name="Picture 4" descr="C:\Мама\владимирский верхошов\рисунки к уроку\сканирование0011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2285992"/>
            <a:ext cx="2027067" cy="2234950"/>
          </a:xfrm>
          <a:prstGeom prst="rect">
            <a:avLst/>
          </a:prstGeom>
          <a:noFill/>
        </p:spPr>
      </p:pic>
      <p:pic>
        <p:nvPicPr>
          <p:cNvPr id="8197" name="Picture 5" descr="C:\Мама\владимирский верхошов\рисунки к уроку\сканирование0028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643446"/>
            <a:ext cx="267326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972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Вышивкой украшают скатерти, салфетки</a:t>
            </a:r>
            <a:endParaRPr lang="ru-RU" dirty="0"/>
          </a:p>
        </p:txBody>
      </p:sp>
      <p:pic>
        <p:nvPicPr>
          <p:cNvPr id="25602" name="Picture 2" descr="https://cs2.livemaster.ru/storage/d7/26/7bc26ab572df9cb4859a11db3cl5--dlya-doma-i-interera-vyshitaya-lnyanaya-skatert-s-salfetkami-.jpg"/>
          <p:cNvPicPr>
            <a:picLocks noChangeAspect="1" noChangeArrowheads="1"/>
          </p:cNvPicPr>
          <p:nvPr/>
        </p:nvPicPr>
        <p:blipFill>
          <a:blip r:embed="rId2" cstate="print"/>
          <a:srcRect b="1879"/>
          <a:stretch>
            <a:fillRect/>
          </a:stretch>
        </p:blipFill>
        <p:spPr bwMode="auto">
          <a:xfrm>
            <a:off x="1907704" y="1241376"/>
            <a:ext cx="633670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Постельное бельё</a:t>
            </a:r>
            <a:endParaRPr lang="ru-RU" dirty="0"/>
          </a:p>
        </p:txBody>
      </p:sp>
      <p:pic>
        <p:nvPicPr>
          <p:cNvPr id="11266" name="Picture 2" descr="https://avatars.mds.yandex.net/get-pdb/368827/8a5f66c3-9758-44d6-9185-7f04b4511bb7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706090"/>
          </a:xfrm>
        </p:spPr>
        <p:txBody>
          <a:bodyPr>
            <a:noAutofit/>
          </a:bodyPr>
          <a:lstStyle/>
          <a:p>
            <a:r>
              <a:rPr lang="ru-RU" sz="4800" dirty="0" smtClean="0"/>
              <a:t>блузки                          платья</a:t>
            </a:r>
            <a:endParaRPr lang="ru-RU" sz="4800" dirty="0"/>
          </a:p>
        </p:txBody>
      </p:sp>
      <p:pic>
        <p:nvPicPr>
          <p:cNvPr id="10242" name="Picture 2" descr="https://i.pinimg.com/736x/6f/10/c8/6f10c888731c6f69f40492c15b367b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500562" cy="5929330"/>
          </a:xfrm>
          <a:prstGeom prst="rect">
            <a:avLst/>
          </a:prstGeom>
          <a:noFill/>
        </p:spPr>
      </p:pic>
      <p:pic>
        <p:nvPicPr>
          <p:cNvPr id="10244" name="Picture 4" descr="https://i.pinimg.com/736x/a8/d0/a4/a8d0a4f16b3be67a2be0bf028c06d2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4286248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ds04.infourok.ru/uploads/ex/0d13/000529aa-4b34b1cc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s://avatars.mds.yandex.net/get-pdb/2376282/6398c29b-792d-43f2-8383-9afdc404ee1e/s1200?webp=false"/>
          <p:cNvPicPr>
            <a:picLocks noChangeAspect="1" noChangeArrowheads="1"/>
          </p:cNvPicPr>
          <p:nvPr/>
        </p:nvPicPr>
        <p:blipFill>
          <a:blip r:embed="rId2" cstate="print"/>
          <a:srcRect t="5263"/>
          <a:stretch>
            <a:fillRect/>
          </a:stretch>
        </p:blipFill>
        <p:spPr bwMode="auto">
          <a:xfrm>
            <a:off x="3131840" y="4265711"/>
            <a:ext cx="2736304" cy="259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64596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Нитки можно применять различные: мулине, ирис, тонкий шелк, тонкие шерстяные нитки. Подбор их зависит от волокнистого состава ткани, ее толщины и цвета.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22" name="Picture 2" descr="https://images.ua.prom.st/1382047077_w640_h640_nabor-nitok-iris.jpg"/>
          <p:cNvPicPr>
            <a:picLocks noChangeAspect="1" noChangeArrowheads="1"/>
          </p:cNvPicPr>
          <p:nvPr/>
        </p:nvPicPr>
        <p:blipFill>
          <a:blip r:embed="rId3" cstate="print"/>
          <a:srcRect l="5510" t="17242" r="4124" b="14318"/>
          <a:stretch>
            <a:fillRect/>
          </a:stretch>
        </p:blipFill>
        <p:spPr bwMode="auto">
          <a:xfrm>
            <a:off x="3143240" y="2285992"/>
            <a:ext cx="2761855" cy="2088232"/>
          </a:xfrm>
          <a:prstGeom prst="rect">
            <a:avLst/>
          </a:prstGeom>
          <a:noFill/>
        </p:spPr>
      </p:pic>
      <p:pic>
        <p:nvPicPr>
          <p:cNvPr id="30724" name="Picture 4" descr="https://beauty.mypartnershop.ru/pictures/1017406185.jpg"/>
          <p:cNvPicPr>
            <a:picLocks noChangeAspect="1" noChangeArrowheads="1"/>
          </p:cNvPicPr>
          <p:nvPr/>
        </p:nvPicPr>
        <p:blipFill>
          <a:blip r:embed="rId4" cstate="print"/>
          <a:srcRect l="5255"/>
          <a:stretch>
            <a:fillRect/>
          </a:stretch>
        </p:blipFill>
        <p:spPr bwMode="auto">
          <a:xfrm>
            <a:off x="0" y="2348880"/>
            <a:ext cx="2951344" cy="2559521"/>
          </a:xfrm>
          <a:prstGeom prst="rect">
            <a:avLst/>
          </a:prstGeom>
          <a:noFill/>
        </p:spPr>
      </p:pic>
      <p:pic>
        <p:nvPicPr>
          <p:cNvPr id="30726" name="Picture 6" descr="https://tkanix.guru/wp-content/uploads/2019/07/Ris.-7.-SHelkovye-ni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664" y="2348880"/>
            <a:ext cx="3024336" cy="22682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365104"/>
            <a:ext cx="1364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мулине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645024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ирис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4437112"/>
            <a:ext cx="220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тонкий шелк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6309320"/>
            <a:ext cx="4158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тонкие шерстяные нитки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Образцы рисунков для вышивки</a:t>
            </a:r>
            <a:endParaRPr lang="ru-RU" dirty="0"/>
          </a:p>
        </p:txBody>
      </p:sp>
      <p:pic>
        <p:nvPicPr>
          <p:cNvPr id="38914" name="Picture 2" descr="https://avatars.mds.yandex.net/get-pdb/750514/7ae4449f-93d3-4c9d-93a2-fdc53b3a6b3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91395"/>
            <a:ext cx="8640960" cy="5866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50006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Calibri" pitchFamily="34" charset="0"/>
              </a:rPr>
              <a:t>Последовательность выполнения</a:t>
            </a:r>
          </a:p>
          <a:p>
            <a:pPr algn="ctr"/>
            <a:r>
              <a:rPr lang="ru-RU" sz="4400" dirty="0">
                <a:latin typeface="Calibri" pitchFamily="34" charset="0"/>
              </a:rPr>
              <a:t>вышивки </a:t>
            </a:r>
            <a:r>
              <a:rPr lang="ru-RU" sz="4400" dirty="0" smtClean="0">
                <a:latin typeface="Calibri" pitchFamily="34" charset="0"/>
              </a:rPr>
              <a:t>гладью</a:t>
            </a:r>
            <a:endParaRPr lang="ru-RU" sz="4400" dirty="0">
              <a:latin typeface="Calibri" pitchFamily="34" charset="0"/>
            </a:endParaRPr>
          </a:p>
        </p:txBody>
      </p:sp>
      <p:pic>
        <p:nvPicPr>
          <p:cNvPr id="7171" name="Рисунок 2" descr="подгот рису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3116"/>
            <a:ext cx="25606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5750" y="2786063"/>
            <a:ext cx="3554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Выбрать рисунок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57188" y="5072063"/>
            <a:ext cx="3883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Закрепить на ткани</a:t>
            </a:r>
          </a:p>
        </p:txBody>
      </p:sp>
      <p:pic>
        <p:nvPicPr>
          <p:cNvPr id="7174" name="Рисунок 6" descr="закр нп ткан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572000"/>
            <a:ext cx="25606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перевод на ткан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2571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14282" y="214290"/>
            <a:ext cx="4263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3. Перевести на ткань</a:t>
            </a:r>
          </a:p>
        </p:txBody>
      </p:sp>
      <p:pic>
        <p:nvPicPr>
          <p:cNvPr id="8196" name="Рисунок 4" descr="выш кос стеж1.jpg"/>
          <p:cNvPicPr>
            <a:picLocks noChangeAspect="1"/>
          </p:cNvPicPr>
          <p:nvPr/>
        </p:nvPicPr>
        <p:blipFill>
          <a:blip r:embed="rId3" cstate="print"/>
          <a:srcRect b="7024"/>
          <a:stretch>
            <a:fillRect/>
          </a:stretch>
        </p:blipFill>
        <p:spPr bwMode="auto">
          <a:xfrm>
            <a:off x="1643042" y="2500306"/>
            <a:ext cx="24177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 descr="выш косыми стеж.jpg"/>
          <p:cNvPicPr>
            <a:picLocks noChangeAspect="1"/>
          </p:cNvPicPr>
          <p:nvPr/>
        </p:nvPicPr>
        <p:blipFill>
          <a:blip r:embed="rId4" cstate="print"/>
          <a:srcRect b="7024"/>
          <a:stretch>
            <a:fillRect/>
          </a:stretch>
        </p:blipFill>
        <p:spPr bwMode="auto">
          <a:xfrm>
            <a:off x="4714876" y="2500306"/>
            <a:ext cx="25606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214282" y="1928802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4. Вышивка косыми стежками</a:t>
            </a:r>
          </a:p>
        </p:txBody>
      </p:sp>
      <p:pic>
        <p:nvPicPr>
          <p:cNvPr id="8199" name="Рисунок 11" descr="вет стеб шв.jpg"/>
          <p:cNvPicPr>
            <a:picLocks noChangeAspect="1"/>
          </p:cNvPicPr>
          <p:nvPr/>
        </p:nvPicPr>
        <p:blipFill>
          <a:blip r:embed="rId5" cstate="print"/>
          <a:srcRect b="7024"/>
          <a:stretch>
            <a:fillRect/>
          </a:stretch>
        </p:blipFill>
        <p:spPr bwMode="auto">
          <a:xfrm>
            <a:off x="3214678" y="5072062"/>
            <a:ext cx="24177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57188" y="4429133"/>
            <a:ext cx="5811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5. Вышивка стебельчатым швом</a:t>
            </a:r>
          </a:p>
        </p:txBody>
      </p:sp>
      <p:pic>
        <p:nvPicPr>
          <p:cNvPr id="8201" name="Рисунок 13" descr="стеб шов1.jpg"/>
          <p:cNvPicPr>
            <a:picLocks noChangeAspect="1"/>
          </p:cNvPicPr>
          <p:nvPr/>
        </p:nvPicPr>
        <p:blipFill>
          <a:blip r:embed="rId6" cstate="print"/>
          <a:srcRect b="7024"/>
          <a:stretch>
            <a:fillRect/>
          </a:stretch>
        </p:blipFill>
        <p:spPr bwMode="auto">
          <a:xfrm>
            <a:off x="6143636" y="4857760"/>
            <a:ext cx="25606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выш теневой гл бутона.jpg"/>
          <p:cNvPicPr>
            <a:picLocks noChangeAspect="1"/>
          </p:cNvPicPr>
          <p:nvPr/>
        </p:nvPicPr>
        <p:blipFill>
          <a:blip r:embed="rId2" cstate="print"/>
          <a:srcRect l="5556"/>
          <a:stretch>
            <a:fillRect/>
          </a:stretch>
        </p:blipFill>
        <p:spPr bwMode="auto">
          <a:xfrm>
            <a:off x="5357813" y="214313"/>
            <a:ext cx="2428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выш теневой гл цветка.jpg"/>
          <p:cNvPicPr>
            <a:picLocks noChangeAspect="1"/>
          </p:cNvPicPr>
          <p:nvPr/>
        </p:nvPicPr>
        <p:blipFill>
          <a:blip r:embed="rId3" cstate="print"/>
          <a:srcRect l="5556"/>
          <a:stretch>
            <a:fillRect/>
          </a:stretch>
        </p:blipFill>
        <p:spPr bwMode="auto">
          <a:xfrm>
            <a:off x="5786446" y="2500306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57158" y="357167"/>
            <a:ext cx="52634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6.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Вышивка  гладью бутона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214282" y="2571744"/>
            <a:ext cx="5786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7.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Вышивка цветка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гладью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785813" y="5072075"/>
            <a:ext cx="4357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8. Готовая работа</a:t>
            </a:r>
          </a:p>
        </p:txBody>
      </p:sp>
      <p:pic>
        <p:nvPicPr>
          <p:cNvPr id="9223" name="Рисунок 5" descr="что получилось.jpg"/>
          <p:cNvPicPr>
            <a:picLocks noChangeAspect="1"/>
          </p:cNvPicPr>
          <p:nvPr/>
        </p:nvPicPr>
        <p:blipFill>
          <a:blip r:embed="rId4" cstate="print"/>
          <a:srcRect l="5556"/>
          <a:stretch>
            <a:fillRect/>
          </a:stretch>
        </p:blipFill>
        <p:spPr bwMode="auto">
          <a:xfrm>
            <a:off x="6286512" y="4429132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35719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Декоративно-прикладное творчество. Подноминация: «Художественный текстиль». «Широкая масленица» Выполнила ученица 9 Кл., </a:t>
            </a:r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Омутинской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специальной школы» филиал МАОУ СОШ№1 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Чепля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Евгения.</a:t>
            </a:r>
          </a:p>
        </p:txBody>
      </p:sp>
      <p:sp>
        <p:nvSpPr>
          <p:cNvPr id="3075" name="AutoShape 11" descr="http://s.photosight.ru/img/6/f6d/3870772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AutoShape 13" descr="http://s.photosight.ru/img/6/f6d/3870772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AutoShape 15" descr="http://s.photosight.ru/img/6/f6d/3870772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5000625"/>
            <a:ext cx="30416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5572164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Древнее искусство русской вышивки всегда современно. Нет в России уголка, в котором бы не сложились собственные традиции вышивания – излюбленные узоры, цветовая гамма, приемы выполнения вышивки.</a:t>
            </a:r>
            <a:b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Мы – наследники прекрасных традиций прошлого и гордимся этим!</a:t>
            </a:r>
            <a:b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6000" dirty="0" smtClean="0"/>
              <a:t>Спасибо </a:t>
            </a:r>
            <a:r>
              <a:rPr lang="ru-RU" sz="6000" dirty="0" smtClean="0"/>
              <a:t>за  </a:t>
            </a:r>
            <a:r>
              <a:rPr lang="ru-RU" sz="6000" dirty="0" smtClean="0"/>
              <a:t>внимание!!!</a:t>
            </a:r>
            <a:endParaRPr lang="ru-RU" sz="6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0101" r="5468" b="40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3568" y="188640"/>
            <a:ext cx="7992888" cy="9363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5397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ktau"/>
              </a:rPr>
              <a:t>ВЫШИВКА</a:t>
            </a:r>
          </a:p>
        </p:txBody>
      </p:sp>
      <p:pic>
        <p:nvPicPr>
          <p:cNvPr id="15363" name="Picture 4" descr="IMG_0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68817" cy="2736304"/>
          </a:xfrm>
          <a:prstGeom prst="rect">
            <a:avLst/>
          </a:prstGeom>
          <a:noFill/>
          <a:ln w="98425">
            <a:pattFill prst="sphere">
              <a:fgClr>
                <a:srgbClr val="FFCC00"/>
              </a:fgClr>
              <a:bgClr>
                <a:srgbClr val="800000"/>
              </a:bgClr>
            </a:pattFill>
            <a:miter lim="800000"/>
            <a:headEnd/>
            <a:tailEnd/>
          </a:ln>
        </p:spPr>
      </p:pic>
      <p:pic>
        <p:nvPicPr>
          <p:cNvPr id="7" name="Picture 15" descr="Ряз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357694"/>
            <a:ext cx="2205037" cy="2330450"/>
          </a:xfrm>
          <a:prstGeom prst="rect">
            <a:avLst/>
          </a:prstGeom>
          <a:solidFill>
            <a:srgbClr val="800000"/>
          </a:solidFill>
          <a:ln w="50800" cap="rnd">
            <a:solidFill>
              <a:srgbClr val="800000"/>
            </a:solidFill>
            <a:prstDash val="sysDot"/>
            <a:miter lim="800000"/>
            <a:headEnd/>
            <a:tailEnd/>
          </a:ln>
        </p:spPr>
      </p:pic>
      <p:pic>
        <p:nvPicPr>
          <p:cNvPr id="8" name="Picture 16" descr="IMG_26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357694"/>
            <a:ext cx="2089150" cy="2339975"/>
          </a:xfrm>
          <a:prstGeom prst="rect">
            <a:avLst/>
          </a:prstGeom>
          <a:noFill/>
          <a:ln w="50800" cap="rnd">
            <a:solidFill>
              <a:srgbClr val="800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355976" y="116632"/>
            <a:ext cx="464400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Вышивка – один из древнейших видов рукоделия в России.</a:t>
            </a:r>
          </a:p>
          <a:p>
            <a:pPr algn="ctr"/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Издавна искусные мастерицы украшали одежду и предметы быта удивительными узорами.</a:t>
            </a:r>
          </a:p>
          <a:p>
            <a:pPr algn="ctr"/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Традиции русской вышивки сохраняются до наших дней, а вышитые изделия пользуются популярностью и в нашей стране, и во всем мире.</a:t>
            </a:r>
          </a:p>
        </p:txBody>
      </p:sp>
      <p:pic>
        <p:nvPicPr>
          <p:cNvPr id="3088" name="Picture 16" descr="Копия IMG_8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322466" cy="3240360"/>
          </a:xfrm>
          <a:prstGeom prst="rect">
            <a:avLst/>
          </a:prstGeom>
          <a:noFill/>
          <a:ln w="57150" cap="rnd">
            <a:solidFill>
              <a:srgbClr val="800000"/>
            </a:solidFill>
            <a:prstDash val="sysDot"/>
            <a:miter lim="800000"/>
            <a:headEnd/>
            <a:tailEnd/>
          </a:ln>
        </p:spPr>
      </p:pic>
      <p:pic>
        <p:nvPicPr>
          <p:cNvPr id="3089" name="Picture 17" descr="4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49" y="404813"/>
            <a:ext cx="3905495" cy="5616475"/>
          </a:xfrm>
          <a:prstGeom prst="rect">
            <a:avLst/>
          </a:prstGeom>
          <a:noFill/>
          <a:ln w="50800" cap="rnd">
            <a:solidFill>
              <a:srgbClr val="800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28092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Вышивка – способ украшения одежды и предметов интерьера узорами, выполненными цветными нитками.</a:t>
            </a:r>
          </a:p>
        </p:txBody>
      </p:sp>
      <p:pic>
        <p:nvPicPr>
          <p:cNvPr id="4" name="Picture 2" descr="C:\Мама\владимирский верхошов\рисунки к уроку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276872"/>
            <a:ext cx="391747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47456" y="2333685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Вышивала мама, вышивала,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создавая счастье и уют.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Вечерами так она певала,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как теперь, пожалуй, не поют.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Бегает проворная иголка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и мелькает розовая нить.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Вышивала мама долго- долго,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 песню душу силилась вложить.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32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Гладь- это вышивка, при выполнении которой узор (рисунок) заполняется стежками, плотно прилегающими друг к другу. </a:t>
            </a:r>
            <a:r>
              <a:rPr lang="ru-RU" sz="3600" dirty="0" smtClean="0"/>
              <a:t>Они образуют гладкую поверхность. Отсюда и название вышивки- гладь.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s://avatars.mds.yandex.net/get-pdb/2748280/f5269b8c-eaf1-43bc-b889-c921a7701be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86059"/>
            <a:ext cx="6286544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1844675"/>
          </a:xfrm>
        </p:spPr>
        <p:txBody>
          <a:bodyPr/>
          <a:lstStyle/>
          <a:p>
            <a:pPr indent="20638" algn="ctr" eaLnBrk="1" hangingPunct="1">
              <a:buFont typeface="Arial" charset="0"/>
              <a:buNone/>
            </a:pPr>
            <a:r>
              <a:rPr lang="ru-RU" sz="2800" dirty="0" smtClean="0"/>
              <a:t>Техника «верхошов»</a:t>
            </a:r>
          </a:p>
          <a:p>
            <a:pPr indent="20638" eaLnBrk="1" hangingPunct="1">
              <a:buFont typeface="Arial" charset="0"/>
              <a:buNone/>
            </a:pPr>
            <a:r>
              <a:rPr lang="ru-RU" sz="2800" b="1" dirty="0" smtClean="0"/>
              <a:t>На лицевой стороне ткани получается основной рисунок, а с изнанки стежки образуют пунктир по контуру узора</a:t>
            </a:r>
          </a:p>
        </p:txBody>
      </p:sp>
      <p:pic>
        <p:nvPicPr>
          <p:cNvPr id="35842" name="Picture 2" descr="http://img1.liveinternet.ru/images/attach/c/7/98/424/98424807_large_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28802"/>
            <a:ext cx="8759340" cy="2944822"/>
          </a:xfrm>
          <a:prstGeom prst="rect">
            <a:avLst/>
          </a:prstGeom>
          <a:noFill/>
        </p:spPr>
      </p:pic>
      <p:pic>
        <p:nvPicPr>
          <p:cNvPr id="35844" name="Picture 4" descr="http://zkola.ru/pars_docs/refs/739/738974/738974_html_m635b73b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41168"/>
            <a:ext cx="2520280" cy="16276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071702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Верхошов</a:t>
            </a:r>
            <a:r>
              <a:rPr lang="ru-RU" sz="3100" b="1" dirty="0" smtClean="0"/>
              <a:t> выполняют толстыми крупными стежками, которые заполняют узор только на лицевой стороне. На изнаночной стороне по контуру узора образуются небольшие стежки в виде пунктира.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verhoshov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844825"/>
            <a:ext cx="3706972" cy="2808312"/>
          </a:xfrm>
        </p:spPr>
      </p:pic>
      <p:pic>
        <p:nvPicPr>
          <p:cNvPr id="10" name="Содержимое 9" descr="6-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7" y="1844824"/>
            <a:ext cx="4477019" cy="2808312"/>
          </a:xfrm>
        </p:spPr>
      </p:pic>
      <p:pic>
        <p:nvPicPr>
          <p:cNvPr id="7171" name="Picture 3" descr="C:\Мама\владимирский верхошов\рисунки к уроку\сканирование00018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797152"/>
            <a:ext cx="7638489" cy="1879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243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Всероссийский  детский фестиваль народной культуры «Наследники традиций»</vt:lpstr>
      <vt:lpstr>   Декоративно-прикладное творчество. Подноминация: «Художественный текстиль». «Широкая масленица» Выполнила ученица 9 Кл., Омутинской специальной школы» филиал МАОУ СОШ№1  Чепля Евгения.</vt:lpstr>
      <vt:lpstr>Слайд 3</vt:lpstr>
      <vt:lpstr>Слайд 4</vt:lpstr>
      <vt:lpstr>Слайд 5</vt:lpstr>
      <vt:lpstr>Слайд 6</vt:lpstr>
      <vt:lpstr> Гладь- это вышивка, при выполнении которой узор (рисунок) заполняется стежками, плотно прилегающими друг к другу. Они образуют гладкую поверхность. Отсюда и название вышивки- гладь. </vt:lpstr>
      <vt:lpstr>Слайд 8</vt:lpstr>
      <vt:lpstr>Верхошов выполняют толстыми крупными стежками, которые заполняют узор только на лицевой стороне. На изнаночной стороне по контуру узора образуются небольшие стежки в виде пунктира. </vt:lpstr>
      <vt:lpstr> Яркая, нарядная, цветная гладь, где доминирует красный цвет декорирует скатерти, настенные панно, портьеры, покрывала, платья и блузки.  </vt:lpstr>
      <vt:lpstr>Вышивкой украшают скатерти, салфетки</vt:lpstr>
      <vt:lpstr>Постельное бельё</vt:lpstr>
      <vt:lpstr>блузки                          платья</vt:lpstr>
      <vt:lpstr>Слайд 14</vt:lpstr>
      <vt:lpstr>Нитки можно применять различные: мулине, ирис, тонкий шелк, тонкие шерстяные нитки. Подбор их зависит от волокнистого состава ткани, ее толщины и цвета. </vt:lpstr>
      <vt:lpstr>Образцы рисунков для вышивки</vt:lpstr>
      <vt:lpstr>Слайд 17</vt:lpstr>
      <vt:lpstr>Слайд 18</vt:lpstr>
      <vt:lpstr>Слайд 19</vt:lpstr>
      <vt:lpstr>Древнее искусство русской вышивки всегда современно. Нет в России уголка, в котором бы не сложились собственные традиции вышивания – излюбленные узоры, цветовая гамма, приемы выполнения вышивки. Мы – наследники прекрасных традиций прошлого и гордимся этим! </vt:lpstr>
      <vt:lpstr>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Silver1</cp:lastModifiedBy>
  <cp:revision>92</cp:revision>
  <dcterms:created xsi:type="dcterms:W3CDTF">2010-01-03T16:19:52Z</dcterms:created>
  <dcterms:modified xsi:type="dcterms:W3CDTF">2023-04-07T01:51:18Z</dcterms:modified>
</cp:coreProperties>
</file>