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9" r:id="rId4"/>
    <p:sldId id="270" r:id="rId5"/>
    <p:sldId id="268" r:id="rId6"/>
    <p:sldId id="271" r:id="rId7"/>
    <p:sldId id="272" r:id="rId8"/>
    <p:sldId id="257" r:id="rId9"/>
    <p:sldId id="258" r:id="rId10"/>
    <p:sldId id="259" r:id="rId11"/>
    <p:sldId id="261" r:id="rId12"/>
    <p:sldId id="262" r:id="rId13"/>
    <p:sldId id="263" r:id="rId14"/>
    <p:sldId id="260" r:id="rId15"/>
    <p:sldId id="273" r:id="rId16"/>
    <p:sldId id="267" r:id="rId17"/>
    <p:sldId id="274" r:id="rId18"/>
    <p:sldId id="266" r:id="rId19"/>
    <p:sldId id="277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s://xn--80aabzf4acrw.xn--p1ai/attachments/Image/OD_X8dMr-3Y_1.jpg?template=gener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43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36563" t="27500" r="21718" b="20000"/>
          <a:stretch>
            <a:fillRect/>
          </a:stretch>
        </p:blipFill>
        <p:spPr bwMode="auto">
          <a:xfrm>
            <a:off x="0" y="17680"/>
            <a:ext cx="5929322" cy="41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 l="37344" t="53333" r="21406" b="10000"/>
          <a:stretch>
            <a:fillRect/>
          </a:stretch>
        </p:blipFill>
        <p:spPr bwMode="auto">
          <a:xfrm>
            <a:off x="3643306" y="4214814"/>
            <a:ext cx="5286412" cy="264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 descr="https://open.omgpu.ru/pluginfile.php/215/course/overviewfiles/%D1%84%D0%B3%D0%BE%D1%811.jpg"/>
          <p:cNvPicPr>
            <a:picLocks noChangeAspect="1" noChangeArrowheads="1"/>
          </p:cNvPicPr>
          <p:nvPr/>
        </p:nvPicPr>
        <p:blipFill>
          <a:blip r:embed="rId4" cstate="print"/>
          <a:srcRect b="26491"/>
          <a:stretch>
            <a:fillRect/>
          </a:stretch>
        </p:blipFill>
        <p:spPr bwMode="auto">
          <a:xfrm>
            <a:off x="6215074" y="0"/>
            <a:ext cx="2928926" cy="1928802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ffectLst>
            <a:softEdge rad="317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39375" t="18333" r="17968" b="20000"/>
          <a:stretch>
            <a:fillRect/>
          </a:stretch>
        </p:blipFill>
        <p:spPr bwMode="auto">
          <a:xfrm>
            <a:off x="357158" y="0"/>
            <a:ext cx="8501090" cy="691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6562" t="20833" r="47969" b="23333"/>
          <a:stretch>
            <a:fillRect/>
          </a:stretch>
        </p:blipFill>
        <p:spPr bwMode="auto">
          <a:xfrm>
            <a:off x="0" y="214290"/>
            <a:ext cx="9204804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7031" t="21667" r="47969" b="9166"/>
          <a:stretch>
            <a:fillRect/>
          </a:stretch>
        </p:blipFill>
        <p:spPr bwMode="auto">
          <a:xfrm>
            <a:off x="285720" y="0"/>
            <a:ext cx="82867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37031" t="17500" r="19843" b="21666"/>
          <a:stretch>
            <a:fillRect/>
          </a:stretch>
        </p:blipFill>
        <p:spPr bwMode="auto">
          <a:xfrm>
            <a:off x="357158" y="-799"/>
            <a:ext cx="8643966" cy="685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Внеурочная деятельность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Три модели планов с преобладанием того или иного вида деятельности:</a:t>
            </a:r>
          </a:p>
          <a:p>
            <a:r>
              <a:rPr lang="ru-RU" dirty="0" smtClean="0"/>
              <a:t>учебно-познавательной деятельности, когда наибольшее внимание уделяется внеурочной деятельности по учебным предметам и формированию функциональной грамотности;</a:t>
            </a:r>
          </a:p>
          <a:p>
            <a:r>
              <a:rPr lang="ru-RU" dirty="0" smtClean="0"/>
              <a:t>с преобладанием педагогической поддержки обучающихся и работы по обеспечению их благополучия в пространстве школы;</a:t>
            </a:r>
          </a:p>
          <a:p>
            <a:r>
              <a:rPr lang="ru-RU" dirty="0" smtClean="0"/>
              <a:t>с преобладанием деятельности ученических сообществ и воспитательных мероприятий.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Часть, рекомендуемую для всех обучающихся:</a:t>
            </a:r>
          </a:p>
          <a:p>
            <a:r>
              <a:rPr lang="ru-RU" dirty="0" smtClean="0"/>
              <a:t>"Разговоры о важном" (понедельник, первый урок) -  1 ч.</a:t>
            </a:r>
          </a:p>
          <a:p>
            <a:r>
              <a:rPr lang="ru-RU" dirty="0" smtClean="0"/>
              <a:t>Формирование функциональной грамотности обучающихся (в том числе финансовой грамотности) -  1 ч.</a:t>
            </a:r>
          </a:p>
          <a:p>
            <a:r>
              <a:rPr lang="ru-RU" dirty="0" smtClean="0"/>
              <a:t>Удовлетворение </a:t>
            </a:r>
            <a:r>
              <a:rPr lang="ru-RU" dirty="0" err="1" smtClean="0"/>
              <a:t>профориентационных</a:t>
            </a:r>
            <a:r>
              <a:rPr lang="ru-RU" dirty="0" smtClean="0"/>
              <a:t> интересов и потребностей обучающихся (в том числе основы предпринимательства) -  1 ч.</a:t>
            </a:r>
          </a:p>
          <a:p>
            <a:pPr>
              <a:buNone/>
            </a:pPr>
            <a:r>
              <a:rPr lang="ru-RU" b="1" dirty="0" smtClean="0"/>
              <a:t>Вариативную часть плана внеурочной деятельности </a:t>
            </a:r>
            <a:r>
              <a:rPr lang="ru-RU" dirty="0" smtClean="0"/>
              <a:t>:</a:t>
            </a:r>
          </a:p>
          <a:p>
            <a:r>
              <a:rPr lang="ru-RU" dirty="0" smtClean="0"/>
              <a:t>3 часа в неделю - на занятия, связанные с реализацией особых интеллектуальных и </a:t>
            </a:r>
            <a:r>
              <a:rPr lang="ru-RU" dirty="0" err="1" smtClean="0"/>
              <a:t>социокультурных</a:t>
            </a:r>
            <a:r>
              <a:rPr lang="ru-RU" dirty="0" smtClean="0"/>
              <a:t> потребностей обучающихся</a:t>
            </a:r>
          </a:p>
          <a:p>
            <a:r>
              <a:rPr lang="ru-RU" dirty="0" smtClean="0"/>
              <a:t>2 часа в неделю - на занятия, направленные на удовлетворение интересов и потребностей обучающихся в творческом и физическом развитии </a:t>
            </a:r>
          </a:p>
          <a:p>
            <a:r>
              <a:rPr lang="ru-RU" dirty="0" smtClean="0"/>
              <a:t>2 часа в неделю - на занятия, направленные на удовлетворение социальных интересов и потребностей обучающихся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14290"/>
            <a:ext cx="757242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0070C0"/>
                </a:solidFill>
              </a:rPr>
              <a:t>Основные направления </a:t>
            </a:r>
            <a:r>
              <a:rPr lang="ru-RU" sz="2500" b="1" smtClean="0">
                <a:solidFill>
                  <a:srgbClr val="0070C0"/>
                </a:solidFill>
              </a:rPr>
              <a:t>внеурочной деятельности</a:t>
            </a:r>
            <a:endParaRPr lang="ru-RU" sz="25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37968" t="17500" r="2968" b="11666"/>
          <a:stretch>
            <a:fillRect/>
          </a:stretch>
        </p:blipFill>
        <p:spPr bwMode="auto">
          <a:xfrm>
            <a:off x="0" y="0"/>
            <a:ext cx="101659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36111" t="21262" r="3125" b="4664"/>
          <a:stretch>
            <a:fillRect/>
          </a:stretch>
        </p:blipFill>
        <p:spPr bwMode="auto">
          <a:xfrm>
            <a:off x="-1" y="0"/>
            <a:ext cx="9480383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300" dirty="0" smtClean="0"/>
              <a:t>Рабочие программы учебных предметов, учебных курсов (в том числе </a:t>
            </a:r>
            <a:r>
              <a:rPr lang="ru-RU" sz="3300" b="1" dirty="0" smtClean="0">
                <a:solidFill>
                  <a:srgbClr val="C00000"/>
                </a:solidFill>
              </a:rPr>
              <a:t>внеурочной деятельности</a:t>
            </a:r>
            <a:r>
              <a:rPr lang="ru-RU" sz="3300" dirty="0" smtClean="0"/>
              <a:t>), учебных модулей должны включать:</a:t>
            </a:r>
            <a:br>
              <a:rPr lang="ru-RU" sz="3300" dirty="0" smtClean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b="1" dirty="0" smtClean="0">
                <a:solidFill>
                  <a:srgbClr val="C00000"/>
                </a:solidFill>
              </a:rPr>
              <a:t>содержание</a:t>
            </a:r>
            <a:r>
              <a:rPr lang="ru-RU" sz="3300" b="1" dirty="0" smtClean="0"/>
              <a:t> </a:t>
            </a:r>
            <a:r>
              <a:rPr lang="ru-RU" sz="3300" dirty="0" smtClean="0"/>
              <a:t>учебного предмета, учебного курса (в том числе внеурочной деятельности), учебного модуля;</a:t>
            </a:r>
            <a:br>
              <a:rPr lang="ru-RU" sz="3300" dirty="0" smtClean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b="1" dirty="0" smtClean="0">
                <a:solidFill>
                  <a:srgbClr val="C00000"/>
                </a:solidFill>
              </a:rPr>
              <a:t>планируемые результаты </a:t>
            </a:r>
            <a:r>
              <a:rPr lang="ru-RU" sz="3300" dirty="0" smtClean="0"/>
              <a:t>освоения учебного предмета, учебного курса (в том числе внеурочной деятельности), учебного модуля;</a:t>
            </a:r>
            <a:br>
              <a:rPr lang="ru-RU" sz="3300" dirty="0" smtClean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b="1" dirty="0" smtClean="0">
                <a:solidFill>
                  <a:srgbClr val="C00000"/>
                </a:solidFill>
              </a:rPr>
              <a:t>тематическое планирование </a:t>
            </a:r>
            <a:r>
              <a:rPr lang="ru-RU" sz="3300" dirty="0" smtClean="0"/>
              <a:t>с указанием количества академических часов, отводимых на освоение каждой темы учебного предмета, учебного курса (в том числе внеурочной деятельности), учебного модуля и возможность использования по этой теме </a:t>
            </a:r>
            <a:r>
              <a:rPr lang="ru-RU" sz="3300" b="1" dirty="0" smtClean="0">
                <a:solidFill>
                  <a:srgbClr val="C00000"/>
                </a:solidFill>
              </a:rPr>
              <a:t>электронных (цифровых) образовательных </a:t>
            </a:r>
            <a:r>
              <a:rPr lang="ru-RU" sz="3300" dirty="0" smtClean="0"/>
              <a:t>ресурсов, являющихся учебно-методическими материалами (мультимедийные программы, электронные учебники и задачники, электронные библиотеки, виртуальные лаборатории, игровые программы, коллекции цифровых образовательных ресурсов), используемыми для обучения и воспитания различных групп пользователей, представленными в электронном (цифровом) виде и реализующими дидактические возможности ИКТ, содержание которых соответствует законодательству об образовании.</a:t>
            </a:r>
            <a:br>
              <a:rPr lang="ru-RU" sz="3300" dirty="0" smtClean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>Рабочие программы учебных курсов внеурочной деятельности также должны содержать указание на </a:t>
            </a:r>
            <a:r>
              <a:rPr lang="ru-RU" sz="3300" b="1" dirty="0" smtClean="0">
                <a:solidFill>
                  <a:srgbClr val="C00000"/>
                </a:solidFill>
              </a:rPr>
              <a:t>форму проведения занятий</a:t>
            </a:r>
            <a:r>
              <a:rPr lang="ru-RU" sz="3300" dirty="0" smtClean="0">
                <a:solidFill>
                  <a:srgbClr val="C00000"/>
                </a:solidFill>
              </a:rPr>
              <a:t>.</a:t>
            </a: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>Рабочие программы учебных предметов, учебных курсов (в том числе внеурочной деятельности), учебных модулей формируются </a:t>
            </a:r>
            <a:r>
              <a:rPr lang="ru-RU" sz="3300" b="1" dirty="0" smtClean="0">
                <a:solidFill>
                  <a:srgbClr val="C00000"/>
                </a:solidFill>
              </a:rPr>
              <a:t>с учетом рабочей программы воспитания.</a:t>
            </a:r>
            <a:r>
              <a:rPr lang="ru-RU" sz="3300" dirty="0" smtClean="0">
                <a:solidFill>
                  <a:srgbClr val="C00000"/>
                </a:solidFill>
              </a:rPr>
              <a:t> </a:t>
            </a:r>
            <a:r>
              <a:rPr lang="ru-RU" sz="3300" b="1" dirty="0" smtClean="0"/>
              <a:t/>
            </a:r>
            <a:br>
              <a:rPr lang="ru-RU" sz="3300" b="1" dirty="0" smtClean="0"/>
            </a:br>
            <a:r>
              <a:rPr lang="ru-RU" sz="3300" dirty="0" smtClean="0"/>
              <a:t/>
            </a:r>
            <a:br>
              <a:rPr lang="ru-RU" sz="3300" dirty="0" smtClean="0"/>
            </a:br>
            <a:endParaRPr lang="ru-RU" sz="33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Главные установки ФГОС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ориентация на формирование единого образовательного пространства на всей территории Российской Федерации; </a:t>
            </a:r>
          </a:p>
          <a:p>
            <a:pPr lvl="0"/>
            <a:r>
              <a:rPr lang="ru-RU" dirty="0" smtClean="0"/>
              <a:t>введение чёткой системы оценивания результатов обучения;</a:t>
            </a:r>
          </a:p>
          <a:p>
            <a:pPr lvl="0"/>
            <a:r>
              <a:rPr lang="ru-RU" dirty="0" smtClean="0"/>
              <a:t>повышение качества образовательного процесса за счёт внеурочных форм деятельности и внедрения новых технологий в образовательный процесс;</a:t>
            </a:r>
          </a:p>
          <a:p>
            <a:pPr lvl="0"/>
            <a:r>
              <a:rPr lang="ru-RU" dirty="0" smtClean="0"/>
              <a:t>формирование личностных и предметных навыков, позволяющих применять школьные знания в реальных жизненных ситуациях</a:t>
            </a:r>
            <a:r>
              <a:rPr lang="ru-RU" dirty="0" smtClean="0"/>
              <a:t>;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l="22344" t="26666" r="30781" b="5000"/>
          <a:stretch>
            <a:fillRect/>
          </a:stretch>
        </p:blipFill>
        <p:spPr bwMode="auto">
          <a:xfrm>
            <a:off x="1857356" y="357166"/>
            <a:ext cx="4714908" cy="386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lum bright="-10000"/>
          </a:blip>
          <a:srcRect l="23090" t="32064" r="30035" b="27812"/>
          <a:stretch>
            <a:fillRect/>
          </a:stretch>
        </p:blipFill>
        <p:spPr bwMode="auto">
          <a:xfrm>
            <a:off x="1857356" y="4214818"/>
            <a:ext cx="4714907" cy="227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l="24277" t="30000" r="30248" b="19982"/>
          <a:stretch>
            <a:fillRect/>
          </a:stretch>
        </p:blipFill>
        <p:spPr bwMode="auto">
          <a:xfrm>
            <a:off x="1" y="785794"/>
            <a:ext cx="9121632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9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Что обновили?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2">
            <a:lum bright="-10000"/>
          </a:blip>
          <a:srcRect l="42685" t="22684" r="26555" b="4247"/>
          <a:stretch>
            <a:fillRect/>
          </a:stretch>
        </p:blipFill>
        <p:spPr bwMode="auto">
          <a:xfrm>
            <a:off x="0" y="1428736"/>
            <a:ext cx="4357686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>
            <a:lum bright="-10000"/>
          </a:blip>
          <a:srcRect l="42864" t="19810" r="27370" b="5071"/>
          <a:stretch>
            <a:fillRect/>
          </a:stretch>
        </p:blipFill>
        <p:spPr bwMode="auto">
          <a:xfrm>
            <a:off x="4500562" y="1285860"/>
            <a:ext cx="4357718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571480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b="1" dirty="0" smtClean="0"/>
              <a:t>  Подробнее описали </a:t>
            </a:r>
            <a:r>
              <a:rPr lang="ru-RU" b="1" dirty="0" smtClean="0"/>
              <a:t>предметные результаты </a:t>
            </a:r>
            <a:r>
              <a:rPr lang="ru-RU" b="1" dirty="0" smtClean="0"/>
              <a:t>освоения ООП </a:t>
            </a:r>
            <a:r>
              <a:rPr lang="ru-RU" b="1" dirty="0" smtClean="0"/>
              <a:t>НОО.</a:t>
            </a:r>
            <a:endParaRPr lang="ru-RU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905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ФГОС второго поколения…                      ФГОС третьего поколения…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>
            <a:lum bright="-10000"/>
          </a:blip>
          <a:srcRect l="43131" t="17591" r="21932" b="22662"/>
          <a:stretch>
            <a:fillRect/>
          </a:stretch>
        </p:blipFill>
        <p:spPr bwMode="auto">
          <a:xfrm>
            <a:off x="357158" y="1285860"/>
            <a:ext cx="364333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>
            <a:lum bright="-10000"/>
          </a:blip>
          <a:srcRect l="44791" t="19493" r="27168" b="37800"/>
          <a:stretch>
            <a:fillRect/>
          </a:stretch>
        </p:blipFill>
        <p:spPr bwMode="auto">
          <a:xfrm>
            <a:off x="5286380" y="714356"/>
            <a:ext cx="328614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>
            <a:lum bright="-10000"/>
          </a:blip>
          <a:srcRect l="45511" t="42191" r="26643" b="13153"/>
          <a:stretch>
            <a:fillRect/>
          </a:stretch>
        </p:blipFill>
        <p:spPr bwMode="auto">
          <a:xfrm>
            <a:off x="5286380" y="3429000"/>
            <a:ext cx="335758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Что обновили?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8229600" cy="5371166"/>
          </a:xfrm>
        </p:spPr>
        <p:txBody>
          <a:bodyPr/>
          <a:lstStyle/>
          <a:p>
            <a:r>
              <a:rPr lang="ru-RU" dirty="0" smtClean="0"/>
              <a:t>Подробнее описывают результаты освоения ООП НОО и ООО – </a:t>
            </a:r>
            <a:r>
              <a:rPr lang="ru-RU" dirty="0" smtClean="0"/>
              <a:t>личностные и  </a:t>
            </a:r>
            <a:r>
              <a:rPr lang="ru-RU" dirty="0" err="1" smtClean="0"/>
              <a:t>метапредметные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lum bright="-10000"/>
          </a:blip>
          <a:srcRect l="43309" t="26625" r="26384" b="4437"/>
          <a:stretch>
            <a:fillRect/>
          </a:stretch>
        </p:blipFill>
        <p:spPr bwMode="auto">
          <a:xfrm>
            <a:off x="2643174" y="1643050"/>
            <a:ext cx="4071966" cy="492922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>
            <a:lum bright="-10000"/>
          </a:blip>
          <a:srcRect l="44957" t="23296" r="27078" b="35024"/>
          <a:stretch>
            <a:fillRect/>
          </a:stretch>
        </p:blipFill>
        <p:spPr bwMode="auto">
          <a:xfrm>
            <a:off x="0" y="0"/>
            <a:ext cx="521497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>
            <a:lum bright="-10000"/>
          </a:blip>
          <a:srcRect l="45133" t="17799" r="26299" b="52926"/>
          <a:stretch>
            <a:fillRect/>
          </a:stretch>
        </p:blipFill>
        <p:spPr bwMode="auto">
          <a:xfrm>
            <a:off x="3214678" y="3786214"/>
            <a:ext cx="5929322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s://open.omgpu.ru/pluginfile.php/215/course/overviewfiles/%D1%84%D0%B3%D0%BE%D1%811.jpg"/>
          <p:cNvPicPr>
            <a:picLocks noChangeAspect="1" noChangeArrowheads="1"/>
          </p:cNvPicPr>
          <p:nvPr/>
        </p:nvPicPr>
        <p:blipFill>
          <a:blip r:embed="rId4" cstate="print"/>
          <a:srcRect b="26491"/>
          <a:stretch>
            <a:fillRect/>
          </a:stretch>
        </p:blipFill>
        <p:spPr bwMode="auto">
          <a:xfrm>
            <a:off x="6215074" y="0"/>
            <a:ext cx="2928926" cy="1928802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ffectLst>
            <a:softEdge rad="317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3043230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ФГОС второго поколения</a:t>
            </a:r>
            <a:endParaRPr lang="ru-RU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>
            <a:lum bright="-10000"/>
          </a:blip>
          <a:srcRect l="44476" t="59160" r="21575" b="19959"/>
          <a:stretch>
            <a:fillRect/>
          </a:stretch>
        </p:blipFill>
        <p:spPr bwMode="auto">
          <a:xfrm>
            <a:off x="0" y="928670"/>
            <a:ext cx="471490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72066" y="1285860"/>
            <a:ext cx="3043230" cy="1000132"/>
          </a:xfrm>
          <a:prstGeom prst="rect">
            <a:avLst/>
          </a:prstGeom>
        </p:spPr>
        <p:txBody>
          <a:bodyPr vert="horz" anchor="b" anchorCtr="0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ФГОС третьего поколения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>
            <a:lum bright="-10000"/>
          </a:blip>
          <a:srcRect l="44290" t="43901" r="26117" b="12514"/>
          <a:stretch>
            <a:fillRect/>
          </a:stretch>
        </p:blipFill>
        <p:spPr bwMode="auto">
          <a:xfrm>
            <a:off x="4643438" y="2500330"/>
            <a:ext cx="4166250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e.profkiosk.ru/media/a3267b4c-52ab-4284-a02e-d1088214bccc/images/1.jpg"/>
          <p:cNvPicPr>
            <a:picLocks noChangeAspect="1" noChangeArrowheads="1"/>
          </p:cNvPicPr>
          <p:nvPr/>
        </p:nvPicPr>
        <p:blipFill>
          <a:blip r:embed="rId2"/>
          <a:srcRect l="3612" t="24167" r="6088" b="26986"/>
          <a:stretch>
            <a:fillRect/>
          </a:stretch>
        </p:blipFill>
        <p:spPr bwMode="auto">
          <a:xfrm>
            <a:off x="0" y="142852"/>
            <a:ext cx="9144000" cy="65722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39412" y="0"/>
            <a:ext cx="2004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https://fgosreestr.ru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e.profkiosk.ru/media/a3267b4c-52ab-4284-a02e-d1088214bccc/images/1.jpg"/>
          <p:cNvPicPr>
            <a:picLocks noChangeAspect="1" noChangeArrowheads="1"/>
          </p:cNvPicPr>
          <p:nvPr/>
        </p:nvPicPr>
        <p:blipFill>
          <a:blip r:embed="rId2"/>
          <a:srcRect l="2295" t="71526" r="5882"/>
          <a:stretch>
            <a:fillRect/>
          </a:stretch>
        </p:blipFill>
        <p:spPr bwMode="auto">
          <a:xfrm>
            <a:off x="214282" y="2500306"/>
            <a:ext cx="8754624" cy="3571876"/>
          </a:xfrm>
          <a:prstGeom prst="rect">
            <a:avLst/>
          </a:prstGeom>
          <a:noFill/>
        </p:spPr>
      </p:pic>
      <p:pic>
        <p:nvPicPr>
          <p:cNvPr id="15368" name="Picture 8" descr="https://open.omgpu.ru/pluginfile.php/215/course/overviewfiles/%D1%84%D0%B3%D0%BE%D1%811.jpg"/>
          <p:cNvPicPr>
            <a:picLocks noChangeAspect="1" noChangeArrowheads="1"/>
          </p:cNvPicPr>
          <p:nvPr/>
        </p:nvPicPr>
        <p:blipFill>
          <a:blip r:embed="rId3" cstate="print"/>
          <a:srcRect b="26491"/>
          <a:stretch>
            <a:fillRect/>
          </a:stretch>
        </p:blipFill>
        <p:spPr bwMode="auto">
          <a:xfrm>
            <a:off x="0" y="0"/>
            <a:ext cx="2928926" cy="1928802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ffectLst>
            <a:softEdge rad="317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1206</TotalTime>
  <Words>231</Words>
  <PresentationFormat>Экран (4:3)</PresentationFormat>
  <Paragraphs>31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Начальная</vt:lpstr>
      <vt:lpstr>Слайд 1</vt:lpstr>
      <vt:lpstr>Главные установки ФГОС</vt:lpstr>
      <vt:lpstr>Что обновили?</vt:lpstr>
      <vt:lpstr>ФГОС второго поколения…                      ФГОС третьего поколения…</vt:lpstr>
      <vt:lpstr>Что обновили?</vt:lpstr>
      <vt:lpstr>Слайд 6</vt:lpstr>
      <vt:lpstr>ФГОС второго поколения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Внеурочная деятельность </vt:lpstr>
      <vt:lpstr>      </vt:lpstr>
      <vt:lpstr>Слайд 17</vt:lpstr>
      <vt:lpstr>Слайд 18</vt:lpstr>
      <vt:lpstr> 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uzer</cp:lastModifiedBy>
  <cp:revision>116</cp:revision>
  <dcterms:modified xsi:type="dcterms:W3CDTF">2022-08-24T03:50:49Z</dcterms:modified>
</cp:coreProperties>
</file>